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349" r:id="rId2"/>
    <p:sldId id="343" r:id="rId3"/>
    <p:sldId id="351" r:id="rId4"/>
    <p:sldId id="350" r:id="rId5"/>
    <p:sldId id="347" r:id="rId6"/>
    <p:sldId id="352" r:id="rId7"/>
    <p:sldId id="340" r:id="rId8"/>
    <p:sldId id="341" r:id="rId9"/>
    <p:sldId id="339" r:id="rId10"/>
    <p:sldId id="348" r:id="rId11"/>
    <p:sldId id="256" r:id="rId12"/>
    <p:sldId id="294" r:id="rId13"/>
    <p:sldId id="295" r:id="rId14"/>
    <p:sldId id="296" r:id="rId15"/>
    <p:sldId id="306" r:id="rId16"/>
    <p:sldId id="307" r:id="rId17"/>
    <p:sldId id="297" r:id="rId18"/>
    <p:sldId id="353" r:id="rId19"/>
    <p:sldId id="354" r:id="rId20"/>
    <p:sldId id="270" r:id="rId21"/>
    <p:sldId id="298" r:id="rId22"/>
    <p:sldId id="272" r:id="rId23"/>
    <p:sldId id="299" r:id="rId24"/>
    <p:sldId id="301" r:id="rId25"/>
    <p:sldId id="302" r:id="rId26"/>
    <p:sldId id="308" r:id="rId27"/>
    <p:sldId id="303" r:id="rId28"/>
    <p:sldId id="338" r:id="rId29"/>
    <p:sldId id="258" r:id="rId30"/>
    <p:sldId id="305" r:id="rId31"/>
    <p:sldId id="260" r:id="rId32"/>
    <p:sldId id="304" r:id="rId33"/>
    <p:sldId id="262" r:id="rId34"/>
    <p:sldId id="264" r:id="rId35"/>
    <p:sldId id="293" r:id="rId36"/>
    <p:sldId id="355" r:id="rId37"/>
    <p:sldId id="309" r:id="rId38"/>
    <p:sldId id="311" r:id="rId39"/>
    <p:sldId id="310" r:id="rId40"/>
    <p:sldId id="313" r:id="rId41"/>
    <p:sldId id="314" r:id="rId42"/>
    <p:sldId id="312" r:id="rId43"/>
    <p:sldId id="315" r:id="rId44"/>
    <p:sldId id="316" r:id="rId45"/>
    <p:sldId id="317" r:id="rId46"/>
    <p:sldId id="334" r:id="rId47"/>
    <p:sldId id="318" r:id="rId48"/>
    <p:sldId id="319" r:id="rId49"/>
    <p:sldId id="320" r:id="rId50"/>
    <p:sldId id="321" r:id="rId51"/>
    <p:sldId id="322" r:id="rId52"/>
    <p:sldId id="323" r:id="rId53"/>
    <p:sldId id="324" r:id="rId54"/>
    <p:sldId id="325" r:id="rId55"/>
    <p:sldId id="326" r:id="rId56"/>
    <p:sldId id="327" r:id="rId57"/>
    <p:sldId id="328" r:id="rId58"/>
    <p:sldId id="329" r:id="rId59"/>
    <p:sldId id="330" r:id="rId60"/>
    <p:sldId id="331" r:id="rId61"/>
    <p:sldId id="332" r:id="rId62"/>
    <p:sldId id="333" r:id="rId63"/>
    <p:sldId id="335" r:id="rId64"/>
    <p:sldId id="336" r:id="rId65"/>
    <p:sldId id="337" r:id="rId66"/>
    <p:sldId id="279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51"/>
    <p:restoredTop sz="96355"/>
  </p:normalViewPr>
  <p:slideViewPr>
    <p:cSldViewPr snapToGrid="0" snapToObjects="1">
      <p:cViewPr varScale="1">
        <p:scale>
          <a:sx n="149" d="100"/>
          <a:sy n="149" d="100"/>
        </p:scale>
        <p:origin x="8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7E5E30-A211-1144-9830-C3D35606CF79}" type="datetimeFigureOut">
              <a:rPr lang="en-US" smtClean="0"/>
              <a:t>9/7/20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20DBC-6DFE-2048-B368-AEB963934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907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DCD60-9E60-C448-915E-FBC7ED7366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45D4A-C54B-9C4B-A96E-A1AB64F536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3620A-AC67-FE49-B237-392271075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6CEA1-B544-C041-B80A-318BF2C9A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23BB5-0371-AD42-AC04-084806084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59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BA00D-6EB1-C749-AD58-39EC70176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F0EAFB-2C12-FF49-B2EF-37D5F8094D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645EF-6B11-544A-8582-515AB007B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01D6E-6C3B-4E44-AE0E-0E0362B79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1F530-545B-E641-B501-B3CB28D1D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5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78D5D7-697D-C14D-8D23-DE6CC09483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3C60F8-2C45-AF46-B40A-B18DA99E7E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76BE2-6214-C94A-802B-8CB5B303E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17F0D-101C-E342-A381-66692BBD5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7A261-9C62-A047-88A0-6BE7F0C19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29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11BFD-FF17-5A4E-AE20-F3D1193C4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8BEEE-6247-3C49-B843-56B76BE22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03470-9EAC-834F-8D19-2C7D8C878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36DBB-FDF6-9D4B-9347-DFA9C68CF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9C6C7-5FBD-CA45-97FD-A4A2CC9B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669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83287-1244-044E-8120-ED80A08C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8A47B-E02D-E84C-98CF-0254B4812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2D22A-6052-7444-B82B-52568B79F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45307-C0A4-8648-A8FC-14FEE716F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43AAD-8722-CA43-B3C7-0CC5973F2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2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23F30-A792-234A-B6C2-9F88BE75D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1C699-781B-5B4C-8CCF-3E9CC6EADB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B39C2-6990-8F47-BE6D-BC09AF2D7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2AC93-0A07-D74A-A41A-3B93FECD4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CD02F-36D7-7A4A-8319-60F73EB67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7AA84F-3CEB-7843-8A09-173D65405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30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314-AD71-6A40-A86E-60E2FBA76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0BD5C-5FBC-C148-A8DC-8697C8097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C4AF77-B3B6-B24C-8D88-1160A8CC7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1DEFE3-0D65-874E-A2DA-70A21099C5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AB60CC-4F9E-6444-9A23-ABDE2AF5C0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CA4962-3B47-E249-A88E-26CBD7238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6B38B4-B67A-1E43-9774-C8825F68D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3B6F05-3142-5848-AFF8-C5014AE1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75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A66E1-B824-B548-8B36-6A84BD189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E49E96-C09D-FC40-87A3-0B1C5E2CC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8A9BD2-4F82-9940-8E44-6CD61FFA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823D1F-DA49-5A48-8B9F-86527E82F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34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AF27A5-FC94-714B-8A28-F31407E10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5624B4-E725-A948-B7FF-8E68358D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1EF5D-8F0B-DB4A-B7FA-AD41C3769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61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D7B60-D66C-694D-8C13-D4D9BE9B8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18D0E-2957-D343-B7BC-986182DFF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2370A-39D0-EB4C-8F6B-9C2D45AF1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A908C-9453-5244-91B6-0C8BA692C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BAA170-5DF6-C041-87B0-985E21531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6F981-DF03-6240-B5DE-9D74A7A8E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09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B9ABC-D3C2-794D-9DC8-9FD53C595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92607B-F913-7947-8A23-5A9BA3F4FC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90B26-3497-564A-8F0E-1707498D25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92668-87E2-F449-A810-D4B9C2CA4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0E0325-3993-EE43-AF3A-8CF0BA651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1F28AB-58ED-0E49-9D32-444584143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83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A61F12-D1AC-C54E-825B-C25A7E13B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4A889-F310-2146-AD59-D6E632E1F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E2B63-5226-0748-9584-E2CB45BF0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  <a:latin typeface="Avenir Next" panose="020B0503020202020204" pitchFamily="34" charset="0"/>
                <a:cs typeface="Arial" panose="020B0604020202020204" pitchFamily="34" charset="0"/>
              </a:defRPr>
            </a:lvl1pPr>
          </a:lstStyle>
          <a:p>
            <a:fld id="{D077B7F3-A623-604C-9FA0-35347E68EB54}" type="datetimeFigureOut">
              <a:rPr lang="en-US" smtClean="0"/>
              <a:pPr/>
              <a:t>9/7/20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DCCF8-404C-6148-8B45-A4FDF75D6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  <a:latin typeface="Avenir Next" panose="020B0503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03BB2-2095-B349-ADC5-3F1C09D04D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Avenir Next" panose="020B0503020202020204" pitchFamily="34" charset="0"/>
                <a:cs typeface="Arial" panose="020B0604020202020204" pitchFamily="34" charset="0"/>
              </a:defRPr>
            </a:lvl1pPr>
          </a:lstStyle>
          <a:p>
            <a:fld id="{18E10350-1EBD-5B44-B3D7-8DA55A06D2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28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Avenir Next" panose="020B0503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venir Next" panose="020B0503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" panose="020B0503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venir Next" panose="020B0503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venir Next" panose="020B0503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venir Next" panose="020B0503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columbia.edu/education/honesty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columbia.edu/education/honesty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jpe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8ABF-6938-BB4F-AEAB-40043D785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Zoom to Look Like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46C4B-0D1E-494F-853B-AB4520C62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E3BADB-0D52-7045-87F6-06A08C24A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042" y="1370907"/>
            <a:ext cx="7273916" cy="54624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975735-2A2B-DB46-A4AE-DCCC0A72880B}"/>
              </a:ext>
            </a:extLst>
          </p:cNvPr>
          <p:cNvSpPr txBox="1"/>
          <p:nvPr/>
        </p:nvSpPr>
        <p:spPr>
          <a:xfrm>
            <a:off x="5828349" y="2696470"/>
            <a:ext cx="2599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Participants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BDE9D-381C-6D4D-8B07-00DD5D1C4E0E}"/>
              </a:ext>
            </a:extLst>
          </p:cNvPr>
          <p:cNvSpPr txBox="1"/>
          <p:nvPr/>
        </p:nvSpPr>
        <p:spPr>
          <a:xfrm>
            <a:off x="6538704" y="5059680"/>
            <a:ext cx="1178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Chat</a:t>
            </a:r>
          </a:p>
        </p:txBody>
      </p:sp>
    </p:spTree>
    <p:extLst>
      <p:ext uri="{BB962C8B-B14F-4D97-AF65-F5344CB8AC3E}">
        <p14:creationId xmlns:p14="http://schemas.microsoft.com/office/powerpoint/2010/main" val="403691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1088D-C550-E447-B6E8-6A38D981A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Zoom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4980F6-E94F-D042-A31D-98132A97B6B0}"/>
              </a:ext>
            </a:extLst>
          </p:cNvPr>
          <p:cNvSpPr txBox="1"/>
          <p:nvPr/>
        </p:nvSpPr>
        <p:spPr>
          <a:xfrm>
            <a:off x="488882" y="2090172"/>
            <a:ext cx="308930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Next" panose="020B0503020202020204" pitchFamily="34" charset="0"/>
              </a:rPr>
              <a:t>Raise hand	   ⌥y</a:t>
            </a:r>
          </a:p>
          <a:p>
            <a:endParaRPr lang="en-US" sz="2400" dirty="0">
              <a:latin typeface="Avenir Next" panose="020B0503020202020204" pitchFamily="34" charset="0"/>
            </a:endParaRPr>
          </a:p>
          <a:p>
            <a:r>
              <a:rPr lang="en-US" sz="2400" dirty="0">
                <a:latin typeface="Avenir Next" panose="020B0503020202020204" pitchFamily="34" charset="0"/>
              </a:rPr>
              <a:t>Enable Mic 	  space </a:t>
            </a:r>
          </a:p>
          <a:p>
            <a:endParaRPr lang="en-US" sz="24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venir Next" panose="020B0503020202020204" pitchFamily="34" charset="0"/>
                <a:cs typeface="Arial" panose="020B0604020202020204" pitchFamily="34" charset="0"/>
              </a:rPr>
              <a:t>Toggle video	  ⌘</a:t>
            </a:r>
            <a:r>
              <a:rPr lang="en-US" sz="2400" dirty="0">
                <a:latin typeface="Avenir Next" panose="020B0503020202020204" pitchFamily="34" charset="0"/>
              </a:rPr>
              <a:t>⇧V</a:t>
            </a:r>
          </a:p>
          <a:p>
            <a:endParaRPr lang="en-US" sz="24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Toggle chat	  ⌘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Next" panose="020B0503020202020204" pitchFamily="34" charset="0"/>
              </a:rPr>
              <a:t>⇧H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8D681F-A094-6A4F-BFF2-E634D99C8F9E}"/>
              </a:ext>
            </a:extLst>
          </p:cNvPr>
          <p:cNvSpPr txBox="1"/>
          <p:nvPr/>
        </p:nvSpPr>
        <p:spPr>
          <a:xfrm>
            <a:off x="4023360" y="2151727"/>
            <a:ext cx="433375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your video on,</a:t>
            </a:r>
          </a:p>
          <a:p>
            <a:pPr algn="l"/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enable the Mic,</a:t>
            </a:r>
          </a:p>
          <a:p>
            <a:pPr algn="l"/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and say </a:t>
            </a:r>
          </a:p>
          <a:p>
            <a:pPr algn="l"/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“Hi, my name is _____”</a:t>
            </a:r>
          </a:p>
        </p:txBody>
      </p:sp>
    </p:spTree>
    <p:extLst>
      <p:ext uri="{BB962C8B-B14F-4D97-AF65-F5344CB8AC3E}">
        <p14:creationId xmlns:p14="http://schemas.microsoft.com/office/powerpoint/2010/main" val="3413414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C4D71-B1F5-DF48-8478-3A205D0E7F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907573"/>
            <a:ext cx="6858000" cy="1790700"/>
          </a:xfrm>
        </p:spPr>
        <p:txBody>
          <a:bodyPr>
            <a:normAutofit/>
          </a:bodyPr>
          <a:lstStyle/>
          <a:p>
            <a:r>
              <a:rPr lang="en-US" sz="2700" dirty="0"/>
              <a:t>COMS W6113</a:t>
            </a:r>
            <a:br>
              <a:rPr lang="en-US" dirty="0"/>
            </a:br>
            <a:r>
              <a:rPr lang="en-US" dirty="0"/>
              <a:t>Topics in </a:t>
            </a:r>
            <a:br>
              <a:rPr lang="en-US" dirty="0"/>
            </a:br>
            <a:r>
              <a:rPr lang="en-US" dirty="0"/>
              <a:t>Database Research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DF655F-40C3-604E-B880-86E5243461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737198"/>
            <a:ext cx="6858000" cy="1241822"/>
          </a:xfrm>
        </p:spPr>
        <p:txBody>
          <a:bodyPr/>
          <a:lstStyle/>
          <a:p>
            <a:r>
              <a:rPr lang="en-US" dirty="0"/>
              <a:t>Eugene Wu</a:t>
            </a:r>
          </a:p>
          <a:p>
            <a:r>
              <a:rPr lang="en-US" dirty="0"/>
              <a:t>http://w6113.github.io</a:t>
            </a:r>
          </a:p>
        </p:txBody>
      </p:sp>
    </p:spTree>
    <p:extLst>
      <p:ext uri="{BB962C8B-B14F-4D97-AF65-F5344CB8AC3E}">
        <p14:creationId xmlns:p14="http://schemas.microsoft.com/office/powerpoint/2010/main" val="827246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9C72-5A9C-1D4F-B551-9B34EF641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846FE-7AFD-9741-BD5E-3EC4655AB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Declarative API to manage data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Defines and enforces clear semantics</a:t>
            </a:r>
          </a:p>
          <a:p>
            <a:pPr marL="0" indent="0">
              <a:buNone/>
            </a:pPr>
            <a:r>
              <a:rPr lang="en-US" dirty="0"/>
              <a:t>Model the data, query, transactions, hardware, </a:t>
            </a:r>
            <a:r>
              <a:rPr lang="en-US" dirty="0" err="1"/>
              <a:t>etc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Combines PL, systems, theory, optimization,  ML to</a:t>
            </a:r>
          </a:p>
          <a:p>
            <a:pPr marL="0" indent="0">
              <a:buNone/>
            </a:pPr>
            <a:r>
              <a:rPr lang="en-US" dirty="0"/>
              <a:t>Maintain data integrity (under failures)</a:t>
            </a:r>
          </a:p>
          <a:p>
            <a:pPr marL="0" indent="0">
              <a:buNone/>
            </a:pPr>
            <a:r>
              <a:rPr lang="en-US" dirty="0"/>
              <a:t>Run queries correctly and quickly</a:t>
            </a:r>
          </a:p>
          <a:p>
            <a:pPr marL="0" indent="0">
              <a:buNone/>
            </a:pPr>
            <a:r>
              <a:rPr lang="en-US" dirty="0"/>
              <a:t>Support application needs</a:t>
            </a:r>
          </a:p>
        </p:txBody>
      </p:sp>
    </p:spTree>
    <p:extLst>
      <p:ext uri="{BB962C8B-B14F-4D97-AF65-F5344CB8AC3E}">
        <p14:creationId xmlns:p14="http://schemas.microsoft.com/office/powerpoint/2010/main" val="2235496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9C72-5A9C-1D4F-B551-9B34EF641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846FE-7AFD-9741-BD5E-3EC4655AB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Definition of data changing</a:t>
            </a:r>
          </a:p>
          <a:p>
            <a:pPr marL="0" indent="0">
              <a:buNone/>
            </a:pPr>
            <a:r>
              <a:rPr lang="en-US" dirty="0"/>
              <a:t>Records</a:t>
            </a:r>
          </a:p>
          <a:p>
            <a:pPr marL="0" indent="0">
              <a:buNone/>
            </a:pPr>
            <a:r>
              <a:rPr lang="en-US" dirty="0"/>
              <a:t>Graphs</a:t>
            </a:r>
          </a:p>
          <a:p>
            <a:pPr marL="0" indent="0">
              <a:buNone/>
            </a:pPr>
            <a:r>
              <a:rPr lang="en-US" dirty="0"/>
              <a:t>Sensor events</a:t>
            </a:r>
          </a:p>
          <a:p>
            <a:pPr marL="0" indent="0">
              <a:buNone/>
            </a:pPr>
            <a:r>
              <a:rPr lang="en-US" dirty="0"/>
              <a:t>Images &amp; Videos</a:t>
            </a:r>
          </a:p>
          <a:p>
            <a:pPr marL="0" indent="0">
              <a:buNone/>
            </a:pPr>
            <a:r>
              <a:rPr lang="en-US" dirty="0"/>
              <a:t>Documents &amp; PDFs</a:t>
            </a:r>
          </a:p>
          <a:p>
            <a:pPr marL="0" indent="0">
              <a:buNone/>
            </a:pPr>
            <a:r>
              <a:rPr lang="en-US" dirty="0"/>
              <a:t>VR/AR…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Application needs are growing</a:t>
            </a:r>
          </a:p>
          <a:p>
            <a:pPr marL="0" indent="0">
              <a:buNone/>
            </a:pPr>
            <a:r>
              <a:rPr lang="en-US" dirty="0"/>
              <a:t>Hardware, scalability, ML, real-time</a:t>
            </a:r>
          </a:p>
          <a:p>
            <a:pPr marL="0" indent="0">
              <a:buNone/>
            </a:pPr>
            <a:r>
              <a:rPr lang="en-US" dirty="0"/>
              <a:t>Decision making, data exploration, video analytics,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892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70513-95F7-BC40-BB16-BB8A30159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F9DA1-5143-794F-8A2A-68DB6BE64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Learn about Database Research</a:t>
            </a:r>
          </a:p>
          <a:p>
            <a:pPr marL="0" indent="0">
              <a:buNone/>
            </a:pPr>
            <a:r>
              <a:rPr lang="en-US" dirty="0"/>
              <a:t>Read classic and modern papers</a:t>
            </a:r>
          </a:p>
          <a:p>
            <a:pPr marL="0" indent="0">
              <a:buNone/>
            </a:pPr>
            <a:r>
              <a:rPr lang="en-US" dirty="0"/>
              <a:t>Work on a research project</a:t>
            </a:r>
          </a:p>
          <a:p>
            <a:pPr marL="3429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Learn how to read papers</a:t>
            </a:r>
          </a:p>
          <a:p>
            <a:pPr marL="0" indent="0">
              <a:buNone/>
            </a:pPr>
            <a:r>
              <a:rPr lang="en-US" dirty="0"/>
              <a:t>Problem selection</a:t>
            </a:r>
          </a:p>
          <a:p>
            <a:pPr marL="0" indent="0">
              <a:buNone/>
            </a:pPr>
            <a:r>
              <a:rPr lang="en-US" dirty="0"/>
              <a:t>Insights and technical contributions</a:t>
            </a:r>
          </a:p>
          <a:p>
            <a:pPr marL="0" indent="0">
              <a:buNone/>
            </a:pPr>
            <a:r>
              <a:rPr lang="en-US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2671925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DEE2E-BE81-854E-8356-419566A8F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C8544-6921-884C-88D4-01672159A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Query Execution </a:t>
            </a:r>
          </a:p>
          <a:p>
            <a:pPr marL="0" indent="0">
              <a:buNone/>
            </a:pPr>
            <a:r>
              <a:rPr lang="en-US" dirty="0"/>
              <a:t>Query Optimization</a:t>
            </a:r>
          </a:p>
          <a:p>
            <a:pPr marL="0" indent="0">
              <a:buNone/>
            </a:pPr>
            <a:r>
              <a:rPr lang="en-US" dirty="0"/>
              <a:t>Columnar Stores</a:t>
            </a:r>
          </a:p>
          <a:p>
            <a:pPr marL="0" indent="0">
              <a:buNone/>
            </a:pPr>
            <a:r>
              <a:rPr lang="en-US" dirty="0"/>
              <a:t>Query Compilation</a:t>
            </a:r>
          </a:p>
          <a:p>
            <a:pPr marL="0" indent="0">
              <a:buNone/>
            </a:pPr>
            <a:r>
              <a:rPr lang="en-US" dirty="0"/>
              <a:t>Large-scale Dataflow</a:t>
            </a:r>
          </a:p>
          <a:p>
            <a:pPr marL="0" indent="0">
              <a:buNone/>
            </a:pPr>
            <a:r>
              <a:rPr lang="en-US" dirty="0"/>
              <a:t>Materialized Views</a:t>
            </a:r>
          </a:p>
          <a:p>
            <a:pPr marL="0" indent="0">
              <a:buNone/>
            </a:pPr>
            <a:r>
              <a:rPr lang="en-US" dirty="0" err="1"/>
              <a:t>Datalog</a:t>
            </a:r>
            <a:r>
              <a:rPr lang="en-US" dirty="0"/>
              <a:t> and Lineage</a:t>
            </a:r>
          </a:p>
          <a:p>
            <a:pPr marL="0" indent="0">
              <a:buNone/>
            </a:pPr>
            <a:r>
              <a:rPr lang="en-US" dirty="0"/>
              <a:t>Physical database optimization</a:t>
            </a:r>
          </a:p>
          <a:p>
            <a:pPr marL="0" indent="0">
              <a:buNone/>
            </a:pPr>
            <a:r>
              <a:rPr lang="en-US" dirty="0"/>
              <a:t>&lt;Your interest here&gt;</a:t>
            </a:r>
          </a:p>
        </p:txBody>
      </p:sp>
    </p:spTree>
    <p:extLst>
      <p:ext uri="{BB962C8B-B14F-4D97-AF65-F5344CB8AC3E}">
        <p14:creationId xmlns:p14="http://schemas.microsoft.com/office/powerpoint/2010/main" val="3009328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DEE2E-BE81-854E-8356-419566A8F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C8544-6921-884C-88D4-01672159A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will NOT cover material in 4111, namely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Relational Algebra</a:t>
            </a:r>
          </a:p>
          <a:p>
            <a:pPr marL="0" indent="0">
              <a:buNone/>
            </a:pPr>
            <a:r>
              <a:rPr lang="en-US" dirty="0"/>
              <a:t>SQL</a:t>
            </a:r>
          </a:p>
          <a:p>
            <a:pPr marL="0" indent="0">
              <a:buNone/>
            </a:pPr>
            <a:r>
              <a:rPr lang="en-US" dirty="0"/>
              <a:t>Basics of query execution and optimization</a:t>
            </a:r>
          </a:p>
          <a:p>
            <a:pPr marL="0" indent="0">
              <a:buNone/>
            </a:pPr>
            <a:r>
              <a:rPr lang="en-US" dirty="0"/>
              <a:t>Access methods</a:t>
            </a:r>
          </a:p>
          <a:p>
            <a:pPr marL="0" indent="0">
              <a:buNone/>
            </a:pPr>
            <a:r>
              <a:rPr lang="en-US" dirty="0"/>
              <a:t>Basic design of disk-based database systems</a:t>
            </a:r>
          </a:p>
        </p:txBody>
      </p:sp>
    </p:spTree>
    <p:extLst>
      <p:ext uri="{BB962C8B-B14F-4D97-AF65-F5344CB8AC3E}">
        <p14:creationId xmlns:p14="http://schemas.microsoft.com/office/powerpoint/2010/main" val="3688323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A337D-B29F-D44B-B737-B1AF7CE61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5C09B-5BAC-2B4C-B844-C6148A1B7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Project (65%)</a:t>
            </a:r>
          </a:p>
          <a:p>
            <a:pPr marL="0" indent="0">
              <a:buNone/>
            </a:pPr>
            <a:r>
              <a:rPr lang="en-US" dirty="0"/>
              <a:t>Groups of 2-3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Assignments (15%)</a:t>
            </a:r>
          </a:p>
          <a:p>
            <a:pPr marL="0" indent="0">
              <a:buNone/>
            </a:pPr>
            <a:r>
              <a:rPr lang="en-US" dirty="0"/>
              <a:t>See how pieces of a DB engine fit together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Paper Reviews (10%)</a:t>
            </a:r>
          </a:p>
          <a:p>
            <a:pPr marL="0" indent="0">
              <a:buNone/>
            </a:pPr>
            <a:r>
              <a:rPr lang="en-US" dirty="0"/>
              <a:t>Answer questions for each paper &amp; submit review on wiki</a:t>
            </a:r>
          </a:p>
          <a:p>
            <a:pPr marL="0" indent="0">
              <a:buNone/>
            </a:pPr>
            <a:r>
              <a:rPr lang="en-US" dirty="0"/>
              <a:t>Lots of reading!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discussion (10%)</a:t>
            </a:r>
          </a:p>
        </p:txBody>
      </p:sp>
    </p:spTree>
    <p:extLst>
      <p:ext uri="{BB962C8B-B14F-4D97-AF65-F5344CB8AC3E}">
        <p14:creationId xmlns:p14="http://schemas.microsoft.com/office/powerpoint/2010/main" val="1275733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D2047-34E3-1A42-AA5D-EF40FE226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7ADBD-052E-214B-9554-95B8F13F2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2 Broad Categories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Reproduce and extend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Research project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326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87E2F-A801-0D43-861C-196E22E8C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Reproduce (&amp; Extend)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4D6F-AC33-4C43-88C7-24DBD9166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Reproduce</a:t>
            </a:r>
          </a:p>
          <a:p>
            <a:pPr marL="0" indent="0">
              <a:buNone/>
            </a:pPr>
            <a:r>
              <a:rPr lang="en-US" dirty="0"/>
              <a:t>Read and deeply understand a data management topic </a:t>
            </a:r>
          </a:p>
          <a:p>
            <a:pPr marL="0" indent="0">
              <a:buNone/>
            </a:pPr>
            <a:r>
              <a:rPr lang="en-US" dirty="0"/>
              <a:t>~5 to10+ papers, summarize &amp; compare them</a:t>
            </a:r>
          </a:p>
          <a:p>
            <a:pPr marL="0" indent="0">
              <a:buNone/>
            </a:pPr>
            <a:r>
              <a:rPr lang="en-US" dirty="0"/>
              <a:t>Implement best/combined technique in </a:t>
            </a:r>
            <a:r>
              <a:rPr lang="en-US" dirty="0" err="1"/>
              <a:t>DataBass</a:t>
            </a:r>
            <a:r>
              <a:rPr lang="en-US" dirty="0"/>
              <a:t>/another sys</a:t>
            </a:r>
          </a:p>
          <a:p>
            <a:pPr marL="0" indent="0">
              <a:buNone/>
            </a:pPr>
            <a:r>
              <a:rPr lang="en-US" dirty="0"/>
              <a:t>Benchmark it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&amp; Extend (bonus)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Extend the implementation to make it a bit better</a:t>
            </a:r>
          </a:p>
          <a:p>
            <a:pPr marL="0" indent="0">
              <a:buNone/>
            </a:pPr>
            <a:r>
              <a:rPr lang="en-US" dirty="0"/>
              <a:t>Benchmark to show it is better</a:t>
            </a:r>
          </a:p>
          <a:p>
            <a:pPr marL="0" indent="0">
              <a:buNone/>
            </a:pPr>
            <a:r>
              <a:rPr lang="en-US" dirty="0"/>
              <a:t>Explain when and why the extension is effective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324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87A31D-6DBC-A64B-9DE1-CD174967E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646" y="1370906"/>
            <a:ext cx="7273916" cy="54870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07696A-4366-0F48-B18B-FE8B4E93F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Zoom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D4C919D-3028-754E-8AFC-AC4210CEC990}"/>
              </a:ext>
            </a:extLst>
          </p:cNvPr>
          <p:cNvSpPr/>
          <p:nvPr/>
        </p:nvSpPr>
        <p:spPr>
          <a:xfrm rot="8133953">
            <a:off x="8179539" y="4755076"/>
            <a:ext cx="892629" cy="646377"/>
          </a:xfrm>
          <a:prstGeom prst="righ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venir Next" panose="020B0503020202020204" pitchFamily="34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77B0FD-5621-EA4F-88FA-9C7CF90D208A}"/>
              </a:ext>
            </a:extLst>
          </p:cNvPr>
          <p:cNvSpPr txBox="1"/>
          <p:nvPr/>
        </p:nvSpPr>
        <p:spPr>
          <a:xfrm>
            <a:off x="132605" y="1665199"/>
            <a:ext cx="324507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Avenir Next" panose="020B0503020202020204" pitchFamily="34" charset="0"/>
                <a:cs typeface="Arial" panose="020B0604020202020204" pitchFamily="34" charset="0"/>
              </a:rPr>
              <a:t>Open Chat &amp; Participants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Avenir Next" panose="020B0503020202020204" pitchFamily="34" charset="0"/>
                <a:cs typeface="Arial" panose="020B0604020202020204" pitchFamily="34" charset="0"/>
              </a:rPr>
              <a:t>Merge Window</a:t>
            </a:r>
          </a:p>
          <a:p>
            <a:endParaRPr lang="en-US" sz="24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venir Next" panose="020B0503020202020204" pitchFamily="34" charset="0"/>
                <a:cs typeface="Arial" panose="020B0604020202020204" pitchFamily="34" charset="0"/>
              </a:rPr>
              <a:t>Click the green check in the participants list when done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7AABCA-8C91-CB49-AA6E-7E4F01126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577" y="4690536"/>
            <a:ext cx="1151890" cy="1329104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F0FBF0B7-E672-414D-A023-BAD5006859C2}"/>
              </a:ext>
            </a:extLst>
          </p:cNvPr>
          <p:cNvSpPr/>
          <p:nvPr/>
        </p:nvSpPr>
        <p:spPr>
          <a:xfrm rot="3692390">
            <a:off x="4807865" y="5583004"/>
            <a:ext cx="892629" cy="668628"/>
          </a:xfrm>
          <a:prstGeom prst="righ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venir Next" panose="020B0503020202020204" pitchFamily="34" charset="0"/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DCBD063-3B3A-EB4F-BA8F-E07F95A72434}"/>
              </a:ext>
            </a:extLst>
          </p:cNvPr>
          <p:cNvSpPr/>
          <p:nvPr/>
        </p:nvSpPr>
        <p:spPr>
          <a:xfrm>
            <a:off x="5149648" y="6334812"/>
            <a:ext cx="1424066" cy="7176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CD41CAB-52C1-864A-A9D9-E6AF8EA996EA}"/>
              </a:ext>
            </a:extLst>
          </p:cNvPr>
          <p:cNvSpPr/>
          <p:nvPr/>
        </p:nvSpPr>
        <p:spPr>
          <a:xfrm>
            <a:off x="7037005" y="5262658"/>
            <a:ext cx="1378086" cy="4894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532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D2047-34E3-1A42-AA5D-EF40FE226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7ADBD-052E-214B-9554-95B8F13F2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Investigate new ideas and solutions </a:t>
            </a:r>
          </a:p>
          <a:p>
            <a:pPr marL="0" indent="0">
              <a:buNone/>
            </a:pPr>
            <a:r>
              <a:rPr lang="en-US" dirty="0"/>
              <a:t>Define hypothesis</a:t>
            </a:r>
          </a:p>
          <a:p>
            <a:pPr marL="0" indent="0">
              <a:buNone/>
            </a:pPr>
            <a:r>
              <a:rPr lang="en-US" dirty="0"/>
              <a:t>Conduct research</a:t>
            </a:r>
          </a:p>
          <a:p>
            <a:pPr marL="0" indent="0">
              <a:buNone/>
            </a:pPr>
            <a:r>
              <a:rPr lang="en-US" dirty="0"/>
              <a:t>Evaluate hypothesis</a:t>
            </a:r>
          </a:p>
          <a:p>
            <a:pPr marL="0" indent="0">
              <a:buNone/>
            </a:pPr>
            <a:r>
              <a:rPr lang="en-US" dirty="0"/>
              <a:t>Writeup and research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Emphasis on hypothesis and evaluation</a:t>
            </a:r>
          </a:p>
          <a:p>
            <a:pPr marL="0" indent="0">
              <a:buNone/>
            </a:pPr>
            <a:r>
              <a:rPr lang="en-US" dirty="0"/>
              <a:t>Translate contributions into testable hypotheses</a:t>
            </a:r>
          </a:p>
          <a:p>
            <a:pPr marL="0" indent="0">
              <a:buNone/>
            </a:pPr>
            <a:r>
              <a:rPr lang="en-US" dirty="0"/>
              <a:t>Evaluation should evaluate hypotheses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308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4A06-431E-2A43-BA46-AB71E11D7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6D4C6-94FD-0645-BBB5-761B6EED9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Choose from list of projects, or come up with your own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Pick partners, 1 page proposal</a:t>
            </a:r>
          </a:p>
          <a:p>
            <a:pPr marL="0" indent="0">
              <a:buNone/>
            </a:pPr>
            <a:r>
              <a:rPr lang="en-US" dirty="0"/>
              <a:t>Problem you are solving</a:t>
            </a:r>
          </a:p>
          <a:p>
            <a:pPr marL="0" indent="0">
              <a:buNone/>
            </a:pPr>
            <a:r>
              <a:rPr lang="en-US" dirty="0"/>
              <a:t>Hypothesis</a:t>
            </a:r>
          </a:p>
          <a:p>
            <a:pPr marL="0" indent="0">
              <a:buNone/>
            </a:pPr>
            <a:r>
              <a:rPr lang="en-US" dirty="0"/>
              <a:t>Plan of attack, with milestones</a:t>
            </a:r>
          </a:p>
          <a:p>
            <a:pPr marL="0" indent="0">
              <a:buNone/>
            </a:pPr>
            <a:r>
              <a:rPr lang="en-US" dirty="0"/>
              <a:t>Preliminary related work</a:t>
            </a:r>
          </a:p>
          <a:p>
            <a:pPr marL="3429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Demo/Presentation session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Project report</a:t>
            </a:r>
          </a:p>
        </p:txBody>
      </p:sp>
    </p:spTree>
    <p:extLst>
      <p:ext uri="{BB962C8B-B14F-4D97-AF65-F5344CB8AC3E}">
        <p14:creationId xmlns:p14="http://schemas.microsoft.com/office/powerpoint/2010/main" val="3838849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1D351-AB49-A54A-B4CA-BFFF84291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A0DDD-1BF4-774C-914B-F0A94C44D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are here to help you succeed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Week</a:t>
            </a:r>
          </a:p>
          <a:p>
            <a:pPr marL="0" indent="0">
              <a:buNone/>
            </a:pPr>
            <a:r>
              <a:rPr lang="en-US" dirty="0"/>
              <a:t>	02	Release list of projects</a:t>
            </a:r>
          </a:p>
          <a:p>
            <a:pPr marL="0" indent="0">
              <a:buNone/>
            </a:pPr>
            <a:r>
              <a:rPr lang="en-US" dirty="0"/>
              <a:t>	04	Submit proposal</a:t>
            </a:r>
          </a:p>
          <a:p>
            <a:pPr marL="342900" lvl="1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Discuss with staff before this stage</a:t>
            </a:r>
          </a:p>
          <a:p>
            <a:pPr marL="0" indent="0">
              <a:buNone/>
            </a:pPr>
            <a:r>
              <a:rPr lang="en-US" dirty="0"/>
              <a:t>	07	Submit paper draft</a:t>
            </a:r>
          </a:p>
          <a:p>
            <a:pPr marL="342900" lvl="1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Position relative to state of the art</a:t>
            </a:r>
          </a:p>
          <a:p>
            <a:pPr marL="342900" lvl="1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	Play with related tools</a:t>
            </a:r>
          </a:p>
          <a:p>
            <a:pPr marL="0" indent="0">
              <a:buNone/>
            </a:pPr>
            <a:r>
              <a:rPr lang="en-US" dirty="0"/>
              <a:t>	11	Check in</a:t>
            </a:r>
          </a:p>
          <a:p>
            <a:pPr marL="0" indent="0">
              <a:buNone/>
            </a:pPr>
            <a:r>
              <a:rPr lang="en-US" dirty="0"/>
              <a:t>	14	Showcase</a:t>
            </a:r>
          </a:p>
          <a:p>
            <a:pPr marL="0" indent="0">
              <a:buNone/>
            </a:pPr>
            <a:r>
              <a:rPr lang="en-US" dirty="0"/>
              <a:t>	15	Submit paper 8-10 </a:t>
            </a:r>
            <a:r>
              <a:rPr lang="en-US" dirty="0" err="1"/>
              <a:t>pgs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585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6BCE4-AE5C-C34C-97ED-5919906AD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DD00E-20F2-7E4C-BD52-54CB49EA3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err="1"/>
              <a:t>DataBass</a:t>
            </a:r>
            <a:r>
              <a:rPr lang="en-US" dirty="0"/>
              <a:t>: Python DB engine ~4K loc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Hands-on experience with query from parsing to execution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A0: add ORDERBY clause</a:t>
            </a:r>
          </a:p>
          <a:p>
            <a:pPr marL="0" indent="0">
              <a:buNone/>
            </a:pPr>
            <a:r>
              <a:rPr lang="en-US" dirty="0"/>
              <a:t>A1: </a:t>
            </a:r>
            <a:r>
              <a:rPr lang="en-US" dirty="0" err="1"/>
              <a:t>hashjoin</a:t>
            </a:r>
            <a:r>
              <a:rPr lang="en-US" dirty="0"/>
              <a:t>, pushdown optimization</a:t>
            </a:r>
          </a:p>
          <a:p>
            <a:pPr marL="0" indent="0">
              <a:buNone/>
            </a:pPr>
            <a:r>
              <a:rPr lang="en-US" dirty="0"/>
              <a:t>A2: </a:t>
            </a:r>
            <a:r>
              <a:rPr lang="en-US" dirty="0" err="1"/>
              <a:t>selinger</a:t>
            </a:r>
            <a:r>
              <a:rPr lang="en-US" dirty="0"/>
              <a:t> join optimization</a:t>
            </a:r>
          </a:p>
          <a:p>
            <a:pPr marL="0" indent="0">
              <a:buNone/>
            </a:pPr>
            <a:r>
              <a:rPr lang="en-US" dirty="0"/>
              <a:t>A3: </a:t>
            </a:r>
            <a:r>
              <a:rPr lang="en-US" dirty="0" err="1"/>
              <a:t>hashjoin</a:t>
            </a:r>
            <a:r>
              <a:rPr lang="en-US" dirty="0"/>
              <a:t> compilation</a:t>
            </a:r>
          </a:p>
          <a:p>
            <a:pPr marL="0" indent="0">
              <a:buNone/>
            </a:pPr>
            <a:r>
              <a:rPr lang="en-US" dirty="0"/>
              <a:t>A4: benchmarking</a:t>
            </a:r>
          </a:p>
          <a:p>
            <a:pPr marL="0" indent="0">
              <a:buNone/>
            </a:pPr>
            <a:r>
              <a:rPr lang="en-US" dirty="0"/>
              <a:t>A5: lineage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112992-5685-B346-A6B3-0DF27CC44873}"/>
              </a:ext>
            </a:extLst>
          </p:cNvPr>
          <p:cNvSpPr/>
          <p:nvPr/>
        </p:nvSpPr>
        <p:spPr>
          <a:xfrm>
            <a:off x="2198234" y="3430316"/>
            <a:ext cx="1371601" cy="41744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parser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CA9C64-9881-1B4F-9874-801148D70F54}"/>
              </a:ext>
            </a:extLst>
          </p:cNvPr>
          <p:cNvSpPr/>
          <p:nvPr/>
        </p:nvSpPr>
        <p:spPr>
          <a:xfrm>
            <a:off x="4196451" y="3430316"/>
            <a:ext cx="1371601" cy="41744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optimizer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67AC38-742F-DC42-A96F-9C9B6A5304DE}"/>
              </a:ext>
            </a:extLst>
          </p:cNvPr>
          <p:cNvSpPr/>
          <p:nvPr/>
        </p:nvSpPr>
        <p:spPr>
          <a:xfrm>
            <a:off x="6169034" y="3430316"/>
            <a:ext cx="1624730" cy="41744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interpreter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2834F0-D540-4A41-B187-FA923ABC5B5B}"/>
              </a:ext>
            </a:extLst>
          </p:cNvPr>
          <p:cNvSpPr/>
          <p:nvPr/>
        </p:nvSpPr>
        <p:spPr>
          <a:xfrm>
            <a:off x="6169034" y="3982695"/>
            <a:ext cx="1624730" cy="6660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Compiler + lineage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544777C-9F46-8B42-ADCF-0DA830C67DAA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569835" y="3639038"/>
            <a:ext cx="626616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3A6256-F212-8C4F-8803-E7F2F4D799F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568052" y="3639038"/>
            <a:ext cx="600982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4AD678-A0FD-424C-AA5C-61F0A084BF1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568052" y="3639038"/>
            <a:ext cx="600982" cy="67667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5DE94EA-D56E-8F42-8B5B-AE12B93A677A}"/>
              </a:ext>
            </a:extLst>
          </p:cNvPr>
          <p:cNvSpPr txBox="1"/>
          <p:nvPr/>
        </p:nvSpPr>
        <p:spPr>
          <a:xfrm>
            <a:off x="831281" y="345437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D6DDDC2-5CBE-9541-923D-908100B0DB69}"/>
              </a:ext>
            </a:extLst>
          </p:cNvPr>
          <p:cNvCxnSpPr>
            <a:cxnSpLocks/>
            <a:stCxn id="17" idx="3"/>
            <a:endCxn id="4" idx="1"/>
          </p:cNvCxnSpPr>
          <p:nvPr/>
        </p:nvCxnSpPr>
        <p:spPr>
          <a:xfrm>
            <a:off x="1477612" y="3639038"/>
            <a:ext cx="720622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35B3A34-220B-BA43-8AA9-E8F5F887A4CD}"/>
              </a:ext>
            </a:extLst>
          </p:cNvPr>
          <p:cNvSpPr txBox="1"/>
          <p:nvPr/>
        </p:nvSpPr>
        <p:spPr>
          <a:xfrm>
            <a:off x="2650637" y="305394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0CA056-BEE7-B54B-9371-269E2F69B9AD}"/>
              </a:ext>
            </a:extLst>
          </p:cNvPr>
          <p:cNvSpPr txBox="1"/>
          <p:nvPr/>
        </p:nvSpPr>
        <p:spPr>
          <a:xfrm>
            <a:off x="6748002" y="305394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D98DC0-B614-A045-9C75-764002A66DDB}"/>
              </a:ext>
            </a:extLst>
          </p:cNvPr>
          <p:cNvSpPr txBox="1"/>
          <p:nvPr/>
        </p:nvSpPr>
        <p:spPr>
          <a:xfrm>
            <a:off x="4648854" y="305394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784695-682A-8F44-BF8F-AAB104937DED}"/>
              </a:ext>
            </a:extLst>
          </p:cNvPr>
          <p:cNvSpPr txBox="1"/>
          <p:nvPr/>
        </p:nvSpPr>
        <p:spPr>
          <a:xfrm>
            <a:off x="6645410" y="464872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A3-5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C0BDB10-67BA-BC4F-9C14-925EE37F0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894" y="1580204"/>
            <a:ext cx="2471925" cy="78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87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7B36A-EDFE-0345-811E-4FA1005A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9BBC2-1188-5A46-B934-EC09153FD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Submit paper review before class </a:t>
            </a:r>
          </a:p>
          <a:p>
            <a:pPr marL="0" indent="0">
              <a:buNone/>
            </a:pPr>
            <a:r>
              <a:rPr lang="en-US" dirty="0"/>
              <a:t>Quiz for self assessment</a:t>
            </a:r>
          </a:p>
          <a:p>
            <a:pPr marL="0" indent="0">
              <a:buNone/>
            </a:pPr>
            <a:r>
              <a:rPr lang="en-US" dirty="0"/>
              <a:t>Breakout to discuss quiz/reading</a:t>
            </a:r>
          </a:p>
          <a:p>
            <a:pPr marL="0" indent="0">
              <a:buNone/>
            </a:pPr>
            <a:r>
              <a:rPr lang="en-US" sz="2100" dirty="0"/>
              <a:t>Go over paper ideas</a:t>
            </a:r>
          </a:p>
          <a:p>
            <a:pPr marL="0" indent="0">
              <a:buNone/>
            </a:pPr>
            <a:r>
              <a:rPr lang="en-US" dirty="0"/>
              <a:t>Use chat to ask/answer questions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Optional: sign up to lead discussions</a:t>
            </a:r>
          </a:p>
          <a:p>
            <a:pPr marL="0" indent="0">
              <a:buNone/>
            </a:pPr>
            <a:r>
              <a:rPr lang="en-US" dirty="0"/>
              <a:t>Optional: scribe the discussion, add to course wiki</a:t>
            </a:r>
          </a:p>
        </p:txBody>
      </p:sp>
    </p:spTree>
    <p:extLst>
      <p:ext uri="{BB962C8B-B14F-4D97-AF65-F5344CB8AC3E}">
        <p14:creationId xmlns:p14="http://schemas.microsoft.com/office/powerpoint/2010/main" val="82250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68861-39C9-CC44-982D-79889E14C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A3C5F-E01E-4B43-A970-E569CB798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Add to course wiki  </a:t>
            </a:r>
          </a:p>
          <a:p>
            <a:pPr marL="0" indent="0">
              <a:buNone/>
            </a:pPr>
            <a:r>
              <a:rPr lang="en-US" dirty="0"/>
              <a:t>Can skip 4 </a:t>
            </a:r>
            <a:r>
              <a:rPr lang="en-US" b="1" dirty="0"/>
              <a:t>paper reviews</a:t>
            </a:r>
            <a:r>
              <a:rPr lang="en-US" dirty="0"/>
              <a:t> (note: 1+ papers per class)</a:t>
            </a:r>
          </a:p>
          <a:p>
            <a:pPr marL="0" indent="0">
              <a:buNone/>
            </a:pPr>
            <a:r>
              <a:rPr lang="en-US" dirty="0"/>
              <a:t>Late submissions not accepted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Questions</a:t>
            </a:r>
          </a:p>
          <a:p>
            <a:pPr marL="0" indent="0">
              <a:buNone/>
            </a:pPr>
            <a:r>
              <a:rPr lang="en-US" dirty="0"/>
              <a:t>What is the problem?</a:t>
            </a:r>
          </a:p>
          <a:p>
            <a:pPr marL="0" indent="0">
              <a:buNone/>
            </a:pPr>
            <a:r>
              <a:rPr lang="en-US" dirty="0"/>
              <a:t>Why does prior work fail to solve it?</a:t>
            </a:r>
          </a:p>
          <a:p>
            <a:pPr marL="0" indent="0">
              <a:buNone/>
            </a:pPr>
            <a:r>
              <a:rPr lang="en-US" dirty="0"/>
              <a:t>Main insight and technical contributions?</a:t>
            </a:r>
          </a:p>
          <a:p>
            <a:pPr marL="0" indent="0">
              <a:buNone/>
            </a:pPr>
            <a:r>
              <a:rPr lang="en-US" dirty="0"/>
              <a:t>Do the evaluations hold up?</a:t>
            </a:r>
          </a:p>
          <a:p>
            <a:pPr marL="0" indent="0">
              <a:buNone/>
            </a:pPr>
            <a:r>
              <a:rPr lang="en-US" dirty="0"/>
              <a:t>What do you wish could be improved?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80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68861-39C9-CC44-982D-79889E14C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A3C5F-E01E-4B43-A970-E569CB798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b="1" dirty="0"/>
              <a:t>Do not plagiarize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Write original reviews</a:t>
            </a:r>
          </a:p>
          <a:p>
            <a:pPr marL="0" indent="0">
              <a:buNone/>
            </a:pPr>
            <a:r>
              <a:rPr lang="en-US" dirty="0"/>
              <a:t>Do </a:t>
            </a:r>
            <a:r>
              <a:rPr lang="en-US" b="1" i="1" dirty="0"/>
              <a:t>not</a:t>
            </a:r>
            <a:r>
              <a:rPr lang="en-US" dirty="0"/>
              <a:t> copy text from papers, online, or other reviews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See </a:t>
            </a:r>
            <a:r>
              <a:rPr lang="en-US" dirty="0">
                <a:hlinkClick r:id="rId2"/>
              </a:rPr>
              <a:t>http://www.cs.columbia.edu/education/honesty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012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D6A1E-E132-7B4E-9C41-72D44BF19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DFEFB-1781-DF49-94E8-07B7B00F8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38112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15-20 minutes + discussion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Cover </a:t>
            </a:r>
            <a:r>
              <a:rPr lang="en-US" b="1" dirty="0"/>
              <a:t>key elements</a:t>
            </a:r>
            <a:r>
              <a:rPr lang="en-US" dirty="0"/>
              <a:t> of paper </a:t>
            </a:r>
          </a:p>
          <a:p>
            <a:pPr marL="342900" lvl="1" indent="0">
              <a:buNone/>
            </a:pPr>
            <a:r>
              <a:rPr lang="en-US" sz="2000" dirty="0"/>
              <a:t>Find &amp; read related work to provide context</a:t>
            </a:r>
          </a:p>
          <a:p>
            <a:pPr marL="342900" lvl="1" indent="0">
              <a:buNone/>
            </a:pPr>
            <a:r>
              <a:rPr lang="en-US" sz="2000" dirty="0"/>
              <a:t>Intuition &gt;&gt; formulae</a:t>
            </a:r>
          </a:p>
          <a:p>
            <a:pPr marL="342900" lvl="1" indent="0">
              <a:buNone/>
            </a:pPr>
            <a:r>
              <a:rPr lang="en-US" sz="2000" dirty="0"/>
              <a:t>Create your own examples.  Plagiarism rules apply</a:t>
            </a:r>
            <a:endParaRPr lang="en-US" sz="2000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Lead discussion with questions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Go over presentation with Eugene ahead of time</a:t>
            </a:r>
          </a:p>
          <a:p>
            <a:pPr marL="0" indent="0">
              <a:buNone/>
            </a:pPr>
            <a:r>
              <a:rPr lang="en-US" dirty="0"/>
              <a:t>Send slides to TA 2 days before class, by midnight.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7669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97B8B-43AC-C44C-9586-A89D2452D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94DA8-8B75-5B4D-A552-3BF13B125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Tues 2-3PM EST, an open air space (113</a:t>
            </a:r>
            <a:r>
              <a:rPr lang="en-US" baseline="30000" dirty="0"/>
              <a:t>th</a:t>
            </a:r>
            <a:r>
              <a:rPr lang="en-US" dirty="0"/>
              <a:t> &amp; Morningside)</a:t>
            </a:r>
          </a:p>
          <a:p>
            <a:pPr marL="0" indent="0">
              <a:buNone/>
            </a:pPr>
            <a:r>
              <a:rPr lang="en-US" dirty="0"/>
              <a:t>Attendance is </a:t>
            </a:r>
            <a:r>
              <a:rPr lang="en-US" i="1" dirty="0"/>
              <a:t>not </a:t>
            </a:r>
            <a:r>
              <a:rPr lang="en-US" dirty="0"/>
              <a:t>taken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Purpose</a:t>
            </a:r>
          </a:p>
          <a:p>
            <a:pPr marL="0" indent="0">
              <a:buNone/>
            </a:pPr>
            <a:r>
              <a:rPr lang="en-US" dirty="0"/>
              <a:t>Go over examples</a:t>
            </a:r>
          </a:p>
          <a:p>
            <a:pPr marL="0" indent="0">
              <a:buNone/>
            </a:pPr>
            <a:r>
              <a:rPr lang="en-US" dirty="0"/>
              <a:t>Research advice</a:t>
            </a:r>
          </a:p>
          <a:p>
            <a:pPr marL="0" indent="0">
              <a:buNone/>
            </a:pPr>
            <a:r>
              <a:rPr lang="en-US" dirty="0"/>
              <a:t>Life advice</a:t>
            </a:r>
          </a:p>
          <a:p>
            <a:pPr marL="0" indent="0">
              <a:buNone/>
            </a:pPr>
            <a:r>
              <a:rPr lang="en-US" i="1" dirty="0"/>
              <a:t>Stay safe from COVID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0F9CD5-6E94-514D-8BEE-E25E279E2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229" y="2803179"/>
            <a:ext cx="5120639" cy="3863115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C197D106-7AEC-304E-8C28-017E7623B7BB}"/>
              </a:ext>
            </a:extLst>
          </p:cNvPr>
          <p:cNvSpPr/>
          <p:nvPr/>
        </p:nvSpPr>
        <p:spPr>
          <a:xfrm rot="7863271">
            <a:off x="7323574" y="4092718"/>
            <a:ext cx="1429391" cy="841277"/>
          </a:xfrm>
          <a:prstGeom prst="rightArrow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475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1F4B-A41C-BA4C-B97C-DA92C23F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E6634-3570-194B-A9C9-F8DF2BAD1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Eugene Wu</a:t>
            </a:r>
          </a:p>
          <a:p>
            <a:pPr marL="0" indent="0">
              <a:buNone/>
            </a:pPr>
            <a:r>
              <a:rPr lang="en-US" dirty="0"/>
              <a:t>421 Mudd (DSI space)</a:t>
            </a:r>
          </a:p>
          <a:p>
            <a:pPr marL="0" indent="0">
              <a:buNone/>
            </a:pPr>
            <a:r>
              <a:rPr lang="en-US" dirty="0" err="1"/>
              <a:t>ewu@cs.columbia.edu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OH: Tues 3-4PM EST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PhD MIT, 2015</a:t>
            </a:r>
          </a:p>
          <a:p>
            <a:pPr marL="0" indent="0">
              <a:buNone/>
            </a:pPr>
            <a:r>
              <a:rPr lang="en-US" dirty="0"/>
              <a:t>Started @Columbia Fall 2015</a:t>
            </a:r>
          </a:p>
          <a:p>
            <a:pPr marL="0" indent="0">
              <a:buNone/>
            </a:pPr>
            <a:r>
              <a:rPr lang="en-US" dirty="0"/>
              <a:t>Systems for Human Data Interaction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293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33CCC-5D57-FC40-9157-515C025E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Participation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5346E-15EA-2A40-9325-D8771BEF6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Raise Hand to speak</a:t>
            </a:r>
          </a:p>
          <a:p>
            <a:pPr marL="0" indent="0">
              <a:buNone/>
            </a:pPr>
            <a:r>
              <a:rPr lang="en-US" dirty="0"/>
              <a:t>Share thoughts and questions in chat</a:t>
            </a:r>
          </a:p>
          <a:p>
            <a:pPr marL="0" indent="0">
              <a:buNone/>
            </a:pPr>
            <a:r>
              <a:rPr lang="en-US" dirty="0"/>
              <a:t>Thank/applaud colleagues that speak up/present</a:t>
            </a:r>
          </a:p>
        </p:txBody>
      </p:sp>
    </p:spTree>
    <p:extLst>
      <p:ext uri="{BB962C8B-B14F-4D97-AF65-F5344CB8AC3E}">
        <p14:creationId xmlns:p14="http://schemas.microsoft.com/office/powerpoint/2010/main" val="31818645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28967-55AC-7844-814D-0ADF184BF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A6C6A-33F3-B34C-BD07-12C3ADA3A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	</a:t>
            </a:r>
            <a:r>
              <a:rPr lang="en-US" b="1" dirty="0"/>
              <a:t>w6113.github.io </a:t>
            </a:r>
          </a:p>
          <a:p>
            <a:pPr marL="0" indent="0">
              <a:buNone/>
            </a:pPr>
            <a:r>
              <a:rPr lang="en-US" dirty="0"/>
              <a:t>Class 	T/Th 11:30 – 1PM, Zoom</a:t>
            </a:r>
          </a:p>
          <a:p>
            <a:pPr marL="0" indent="0">
              <a:buNone/>
            </a:pPr>
            <a:r>
              <a:rPr lang="en-US" dirty="0"/>
              <a:t>Recitation	Tues 2-3PM, open air location TBD</a:t>
            </a:r>
          </a:p>
          <a:p>
            <a:pPr marL="0" indent="0">
              <a:buNone/>
            </a:pPr>
            <a:r>
              <a:rPr lang="en-US" dirty="0" err="1"/>
              <a:t>Commun</a:t>
            </a:r>
            <a:r>
              <a:rPr lang="en-US" dirty="0"/>
              <a:t>.	Slack</a:t>
            </a:r>
          </a:p>
          <a:p>
            <a:pPr marL="0" indent="0">
              <a:buNone/>
            </a:pPr>
            <a:r>
              <a:rPr lang="en-US" dirty="0"/>
              <a:t>Reviews	Course wiki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Academic Honesty</a:t>
            </a:r>
          </a:p>
          <a:p>
            <a:pPr marL="0" indent="0">
              <a:buNone/>
            </a:pPr>
            <a:r>
              <a:rPr lang="en-US" dirty="0"/>
              <a:t>See </a:t>
            </a:r>
            <a:r>
              <a:rPr lang="en-US" dirty="0">
                <a:hlinkClick r:id="rId2"/>
              </a:rPr>
              <a:t>http://www.cs.columbia.edu/education/honesty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Ask if unsure, falling behind, </a:t>
            </a:r>
            <a:r>
              <a:rPr lang="en-US" dirty="0" err="1"/>
              <a:t>etc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Don’t plagiarize.  Worse than failing.</a:t>
            </a:r>
          </a:p>
        </p:txBody>
      </p:sp>
    </p:spTree>
    <p:extLst>
      <p:ext uri="{BB962C8B-B14F-4D97-AF65-F5344CB8AC3E}">
        <p14:creationId xmlns:p14="http://schemas.microsoft.com/office/powerpoint/2010/main" val="14497907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23F0D-6A51-D94F-973D-827DCE63E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Prereqs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4B0F6-165E-FD4C-B2C5-D31A5CBB3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Required: 4111 Intro to DB</a:t>
            </a:r>
          </a:p>
          <a:p>
            <a:pPr marL="0" indent="0">
              <a:buNone/>
            </a:pPr>
            <a:r>
              <a:rPr lang="en-US" dirty="0"/>
              <a:t>Declarative languages and data independence</a:t>
            </a:r>
          </a:p>
          <a:p>
            <a:pPr marL="0" indent="0">
              <a:buNone/>
            </a:pPr>
            <a:r>
              <a:rPr lang="en-US" dirty="0"/>
              <a:t>Relational algebra, SQL, relational model</a:t>
            </a:r>
          </a:p>
          <a:p>
            <a:pPr marL="0" indent="0">
              <a:buNone/>
            </a:pPr>
            <a:r>
              <a:rPr lang="en-US" dirty="0"/>
              <a:t>Query optimization and execution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Useful: 4112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Great to have people with different backgrounds</a:t>
            </a:r>
          </a:p>
          <a:p>
            <a:pPr marL="0" indent="0">
              <a:buNone/>
            </a:pPr>
            <a:r>
              <a:rPr lang="en-US" dirty="0"/>
              <a:t>Talk to me if unsure</a:t>
            </a:r>
          </a:p>
          <a:p>
            <a:pPr marL="0" indent="0">
              <a:buNone/>
            </a:pPr>
            <a:r>
              <a:rPr lang="en-US" dirty="0"/>
              <a:t>If graduate student from different area, talk to me</a:t>
            </a:r>
          </a:p>
        </p:txBody>
      </p:sp>
    </p:spTree>
    <p:extLst>
      <p:ext uri="{BB962C8B-B14F-4D97-AF65-F5344CB8AC3E}">
        <p14:creationId xmlns:p14="http://schemas.microsoft.com/office/powerpoint/2010/main" val="34412505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52437-DA6A-C541-AB53-BFAAAD6E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with other DB classes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DB779B-4507-7D4B-8F6C-8A5F2B438D7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711" y="2426184"/>
            <a:ext cx="5511242" cy="229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0750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3FD88-C1DB-3148-B150-2466C1FDD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Enrollment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0291C-F040-C148-B392-6D6827123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~25 students</a:t>
            </a:r>
          </a:p>
          <a:p>
            <a:pPr marL="0" indent="0">
              <a:buNone/>
            </a:pPr>
            <a:r>
              <a:rPr lang="en-US" sz="2400" dirty="0"/>
              <a:t>Doesn’t matter if enrolled or waitlisted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Admission based on quality of</a:t>
            </a:r>
          </a:p>
          <a:p>
            <a:pPr marL="342900" lvl="1" indent="0">
              <a:buNone/>
            </a:pPr>
            <a:r>
              <a:rPr lang="en-US" sz="2400" dirty="0"/>
              <a:t>First reviews</a:t>
            </a:r>
          </a:p>
          <a:p>
            <a:pPr marL="342900" lvl="1" indent="0">
              <a:buNone/>
            </a:pPr>
            <a:r>
              <a:rPr lang="en-US" sz="2400" dirty="0"/>
              <a:t>Participation in initial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1596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1DD5A-12BA-1741-9808-D4AD490C3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25FD6-4B29-5A4F-863A-4F79112A4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Project 			65%</a:t>
            </a:r>
          </a:p>
          <a:p>
            <a:pPr marL="0" indent="0">
              <a:buNone/>
            </a:pPr>
            <a:r>
              <a:rPr lang="en-US" sz="2400" dirty="0"/>
              <a:t>Assignments		15%</a:t>
            </a:r>
          </a:p>
          <a:p>
            <a:pPr marL="0" indent="0">
              <a:buNone/>
            </a:pPr>
            <a:r>
              <a:rPr lang="en-US" sz="2400" dirty="0"/>
              <a:t>Reviews			10%</a:t>
            </a:r>
          </a:p>
          <a:p>
            <a:pPr marL="0" indent="0">
              <a:buNone/>
            </a:pPr>
            <a:r>
              <a:rPr lang="en-US" sz="2400" dirty="0"/>
              <a:t>Participation		10%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No curve, everyone can get A</a:t>
            </a:r>
          </a:p>
          <a:p>
            <a:pPr marL="0" indent="0">
              <a:buNone/>
            </a:pPr>
            <a:r>
              <a:rPr lang="en-US" sz="2400" dirty="0"/>
              <a:t>If project is amazing, automatic 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5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E8EAC-621D-954E-8F89-E4866EFE8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Breakout: Getting to know each 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E3F94-A757-4549-B003-09836DC93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Assign one note taker to summarize the breakout to the class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Introduce yourself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Your name, year, department</a:t>
            </a:r>
          </a:p>
          <a:p>
            <a:pPr marL="0" indent="0">
              <a:buNone/>
            </a:pPr>
            <a:r>
              <a:rPr lang="en-US" dirty="0"/>
              <a:t>What is a database you recently used (maybe indirectly)?</a:t>
            </a:r>
          </a:p>
          <a:p>
            <a:pPr marL="0" indent="0">
              <a:buNone/>
            </a:pPr>
            <a:r>
              <a:rPr lang="en-US" dirty="0"/>
              <a:t>Share where you want to travel when you are able to.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35782E-0EF8-5047-B3B0-682A226F0B21}"/>
              </a:ext>
            </a:extLst>
          </p:cNvPr>
          <p:cNvSpPr txBox="1"/>
          <p:nvPr/>
        </p:nvSpPr>
        <p:spPr>
          <a:xfrm>
            <a:off x="3329796" y="-2415396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20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1947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43F49-875D-1547-A0B9-C5122C3F20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5 min Break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E24021F-82D1-9847-BD9E-5945D2EC1B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852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15A399-D648-4345-AEE2-D5E07EB445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Short DB History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F5C93B1D-E6FF-594C-8E11-B2E8017F28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020384-C062-6544-B9FD-25D367559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496" y="3689072"/>
            <a:ext cx="5395009" cy="362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6717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8EC239-A08E-A041-87BD-0AB7BE194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Database?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D41401-F943-174E-9299-EA98FDD75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Data stored in a representation</a:t>
            </a:r>
          </a:p>
          <a:p>
            <a:pPr marL="0" indent="0">
              <a:buNone/>
            </a:pPr>
            <a:r>
              <a:rPr lang="en-US" dirty="0"/>
              <a:t>Records and relationships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Query the data</a:t>
            </a:r>
          </a:p>
          <a:p>
            <a:pPr marL="0" indent="0">
              <a:buNone/>
            </a:pPr>
            <a:r>
              <a:rPr lang="en-US" dirty="0"/>
              <a:t>Write or generate algorithms to traverse storage representation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Innovations found in</a:t>
            </a:r>
          </a:p>
          <a:p>
            <a:pPr marL="0" indent="0">
              <a:buNone/>
            </a:pPr>
            <a:r>
              <a:rPr lang="en-US" dirty="0"/>
              <a:t>Data representation</a:t>
            </a:r>
          </a:p>
          <a:p>
            <a:pPr marL="0" indent="0">
              <a:buNone/>
            </a:pPr>
            <a:r>
              <a:rPr lang="en-US" dirty="0"/>
              <a:t>Query interface</a:t>
            </a:r>
          </a:p>
          <a:p>
            <a:pPr marL="0" indent="0">
              <a:buNone/>
            </a:pPr>
            <a:r>
              <a:rPr lang="en-US" dirty="0"/>
              <a:t>Translating query interface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algorithms over data </a:t>
            </a:r>
          </a:p>
        </p:txBody>
      </p:sp>
    </p:spTree>
    <p:extLst>
      <p:ext uri="{BB962C8B-B14F-4D97-AF65-F5344CB8AC3E}">
        <p14:creationId xmlns:p14="http://schemas.microsoft.com/office/powerpoint/2010/main" val="11648620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8EC239-A08E-A041-87BD-0AB7BE194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60s Hierarchical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D41401-F943-174E-9299-EA98FDD75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IMS</a:t>
            </a:r>
            <a:r>
              <a:rPr lang="en-US" dirty="0"/>
              <a:t>: </a:t>
            </a:r>
            <a:r>
              <a:rPr lang="en-US" b="1" dirty="0"/>
              <a:t>I</a:t>
            </a:r>
            <a:r>
              <a:rPr lang="en-US" dirty="0"/>
              <a:t>BM </a:t>
            </a:r>
            <a:r>
              <a:rPr lang="en-US" b="1" dirty="0"/>
              <a:t>M</a:t>
            </a:r>
            <a:r>
              <a:rPr lang="en-US" dirty="0"/>
              <a:t>anagement </a:t>
            </a:r>
            <a:r>
              <a:rPr lang="en-US" b="1" dirty="0"/>
              <a:t>S</a:t>
            </a:r>
            <a:r>
              <a:rPr lang="en-US" dirty="0"/>
              <a:t>ystem</a:t>
            </a:r>
          </a:p>
          <a:p>
            <a:pPr marL="342900" lvl="1" indent="0">
              <a:buNone/>
            </a:pPr>
            <a:r>
              <a:rPr lang="en-US" dirty="0"/>
              <a:t>For Apollo space program: Saturn V inventory</a:t>
            </a:r>
          </a:p>
          <a:p>
            <a:pPr marL="342900" lvl="1" indent="0">
              <a:buNone/>
            </a:pPr>
            <a:r>
              <a:rPr lang="en-US" dirty="0"/>
              <a:t>Still used by banks today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Each level is a different entity type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EB5D1E-6C35-3D43-9DAD-1D62BB71265B}"/>
              </a:ext>
            </a:extLst>
          </p:cNvPr>
          <p:cNvSpPr txBox="1"/>
          <p:nvPr/>
        </p:nvSpPr>
        <p:spPr>
          <a:xfrm>
            <a:off x="1575593" y="4224884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u="sng" dirty="0">
                <a:latin typeface="Avenir Next" panose="020B0503020202020204" pitchFamily="34" charset="0"/>
                <a:cs typeface="Arial" panose="020B0604020202020204" pitchFamily="34" charset="0"/>
              </a:rPr>
              <a:t>Schema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22BDE8-03A9-1A43-B5A7-F510E3E5C8DF}"/>
              </a:ext>
            </a:extLst>
          </p:cNvPr>
          <p:cNvSpPr txBox="1"/>
          <p:nvPr/>
        </p:nvSpPr>
        <p:spPr>
          <a:xfrm>
            <a:off x="5002215" y="4224884"/>
            <a:ext cx="2331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>
                <a:latin typeface="Avenir Next" panose="020B0503020202020204" pitchFamily="34" charset="0"/>
                <a:cs typeface="Arial" panose="020B0604020202020204" pitchFamily="34" charset="0"/>
              </a:rPr>
              <a:t>Database Instance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EA29FE8-D81C-4742-92C9-BA33093E64B5}"/>
              </a:ext>
            </a:extLst>
          </p:cNvPr>
          <p:cNvSpPr/>
          <p:nvPr/>
        </p:nvSpPr>
        <p:spPr>
          <a:xfrm>
            <a:off x="782319" y="4678839"/>
            <a:ext cx="2702561" cy="80264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Cages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cid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, size)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32BB31F-3E2D-2C4D-8C43-14BDBC69F6F7}"/>
              </a:ext>
            </a:extLst>
          </p:cNvPr>
          <p:cNvSpPr/>
          <p:nvPr/>
        </p:nvSpPr>
        <p:spPr>
          <a:xfrm>
            <a:off x="782319" y="5831840"/>
            <a:ext cx="2702561" cy="802640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70C0"/>
                </a:solidFill>
                <a:latin typeface="Avenir Next" panose="020B0503020202020204" pitchFamily="34" charset="0"/>
              </a:rPr>
              <a:t>Animals</a:t>
            </a:r>
            <a:endParaRPr lang="en-US" dirty="0">
              <a:solidFill>
                <a:srgbClr val="0070C0"/>
              </a:solidFill>
              <a:latin typeface="Avenir Next" panose="020B0503020202020204" pitchFamily="34" charset="0"/>
            </a:endParaRPr>
          </a:p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(aid, species, name)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F4A1ED8-585B-8A4F-8D31-FD7528ECF7E5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>
            <a:off x="2133600" y="5481479"/>
            <a:ext cx="0" cy="35036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C7BF8489-AF9E-A94E-854B-404BBEC643FA}"/>
              </a:ext>
            </a:extLst>
          </p:cNvPr>
          <p:cNvSpPr/>
          <p:nvPr/>
        </p:nvSpPr>
        <p:spPr>
          <a:xfrm>
            <a:off x="4257992" y="488203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01, 100ft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F4816F5-F672-B54F-BB6F-F3C89E46E9F7}"/>
              </a:ext>
            </a:extLst>
          </p:cNvPr>
          <p:cNvSpPr/>
          <p:nvPr/>
        </p:nvSpPr>
        <p:spPr>
          <a:xfrm>
            <a:off x="6600507" y="488203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02, 900ft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4B595CE-6D88-3440-BDCA-26DA8176FB48}"/>
              </a:ext>
            </a:extLst>
          </p:cNvPr>
          <p:cNvCxnSpPr>
            <a:cxnSpLocks/>
            <a:stCxn id="43" idx="3"/>
            <a:endCxn id="44" idx="1"/>
          </p:cNvCxnSpPr>
          <p:nvPr/>
        </p:nvCxnSpPr>
        <p:spPr>
          <a:xfrm>
            <a:off x="5934392" y="5092780"/>
            <a:ext cx="666115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15A8C8D6-C66C-CF46-A0D0-58C4B73AFD5A}"/>
              </a:ext>
            </a:extLst>
          </p:cNvPr>
          <p:cNvSpPr/>
          <p:nvPr/>
        </p:nvSpPr>
        <p:spPr>
          <a:xfrm>
            <a:off x="4024630" y="6093539"/>
            <a:ext cx="2143125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frog, yurt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6A9F7C6-77FB-164C-AA3C-562E61916FE8}"/>
              </a:ext>
            </a:extLst>
          </p:cNvPr>
          <p:cNvSpPr/>
          <p:nvPr/>
        </p:nvSpPr>
        <p:spPr>
          <a:xfrm>
            <a:off x="6367145" y="6093539"/>
            <a:ext cx="2143125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frog, yurt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0B35777-4809-3C49-9178-E6C8D787C2B5}"/>
              </a:ext>
            </a:extLst>
          </p:cNvPr>
          <p:cNvCxnSpPr>
            <a:cxnSpLocks/>
            <a:stCxn id="43" idx="2"/>
            <a:endCxn id="46" idx="0"/>
          </p:cNvCxnSpPr>
          <p:nvPr/>
        </p:nvCxnSpPr>
        <p:spPr>
          <a:xfrm>
            <a:off x="5096192" y="5303520"/>
            <a:ext cx="1" cy="79001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55055B5-91D1-9646-924D-E1CC5029751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>
            <a:off x="7438707" y="5303520"/>
            <a:ext cx="1" cy="79001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198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8ABF-6938-BB4F-AEAB-40043D785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E3BADB-0D52-7045-87F6-06A08C24A7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73"/>
          <a:stretch/>
        </p:blipFill>
        <p:spPr>
          <a:xfrm>
            <a:off x="5173784" y="1370907"/>
            <a:ext cx="3035173" cy="54624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DBDE9D-381C-6D4D-8B07-00DD5D1C4E0E}"/>
              </a:ext>
            </a:extLst>
          </p:cNvPr>
          <p:cNvSpPr txBox="1"/>
          <p:nvPr/>
        </p:nvSpPr>
        <p:spPr>
          <a:xfrm>
            <a:off x="6538704" y="5059680"/>
            <a:ext cx="1178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Chat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56DCF3-0F4D-0746-B6E0-8DA8433EE7D6}"/>
              </a:ext>
            </a:extLst>
          </p:cNvPr>
          <p:cNvSpPr txBox="1"/>
          <p:nvPr/>
        </p:nvSpPr>
        <p:spPr>
          <a:xfrm>
            <a:off x="490025" y="2501000"/>
            <a:ext cx="4222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Is it possible for </a:t>
            </a:r>
            <a:b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1 + 1 = 3???  If so, when?</a:t>
            </a:r>
          </a:p>
          <a:p>
            <a:pPr algn="l"/>
            <a:endParaRPr lang="en-US" sz="28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Open chat and share what you think</a:t>
            </a:r>
          </a:p>
        </p:txBody>
      </p:sp>
    </p:spTree>
    <p:extLst>
      <p:ext uri="{BB962C8B-B14F-4D97-AF65-F5344CB8AC3E}">
        <p14:creationId xmlns:p14="http://schemas.microsoft.com/office/powerpoint/2010/main" val="36855895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8EC239-A08E-A041-87BD-0AB7BE194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60s Hierarchical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D41401-F943-174E-9299-EA98FDD75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21422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Animals living in cage 2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Find cage where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2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Find 1</a:t>
            </a:r>
            <a:r>
              <a:rPr lang="en-US" sz="2000" baseline="30000" dirty="0">
                <a:latin typeface="Consolas" panose="020B0609020204030204" pitchFamily="49" charset="0"/>
                <a:cs typeface="Consolas" panose="020B0609020204030204" pitchFamily="49" charset="0"/>
              </a:rPr>
              <a:t>st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child of current record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Find next sibling record of same type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print record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CDAAAB-49D8-9E43-BDDC-3865AC2D51F9}"/>
              </a:ext>
            </a:extLst>
          </p:cNvPr>
          <p:cNvSpPr/>
          <p:nvPr/>
        </p:nvSpPr>
        <p:spPr>
          <a:xfrm>
            <a:off x="782319" y="4678839"/>
            <a:ext cx="2702561" cy="80264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Cages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cid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, size)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CCEBF6-E8DB-4941-A50C-3E6ED409F546}"/>
              </a:ext>
            </a:extLst>
          </p:cNvPr>
          <p:cNvSpPr/>
          <p:nvPr/>
        </p:nvSpPr>
        <p:spPr>
          <a:xfrm>
            <a:off x="782319" y="5831840"/>
            <a:ext cx="2702561" cy="802640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70C0"/>
                </a:solidFill>
                <a:latin typeface="Avenir Next" panose="020B0503020202020204" pitchFamily="34" charset="0"/>
              </a:rPr>
              <a:t>Animals</a:t>
            </a:r>
            <a:endParaRPr lang="en-US" dirty="0">
              <a:solidFill>
                <a:srgbClr val="0070C0"/>
              </a:solidFill>
              <a:latin typeface="Avenir Next" panose="020B0503020202020204" pitchFamily="34" charset="0"/>
            </a:endParaRPr>
          </a:p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(aid, species, name)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C02FB3E-70A6-CF40-818D-2A2287B13AD1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2133600" y="5481479"/>
            <a:ext cx="0" cy="35036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4EF7685-F298-994A-AF2E-6ABB1AD796E6}"/>
              </a:ext>
            </a:extLst>
          </p:cNvPr>
          <p:cNvSpPr/>
          <p:nvPr/>
        </p:nvSpPr>
        <p:spPr>
          <a:xfrm>
            <a:off x="4257992" y="488203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01, 100ft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92AAF19-8B27-A242-BFA4-991211F93CD5}"/>
              </a:ext>
            </a:extLst>
          </p:cNvPr>
          <p:cNvSpPr/>
          <p:nvPr/>
        </p:nvSpPr>
        <p:spPr>
          <a:xfrm>
            <a:off x="6600507" y="488203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02, 900ft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CD8DACF-CA9A-4A44-9558-CC652B4983E7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5934392" y="5092780"/>
            <a:ext cx="666115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A983DC1-9443-A94C-9E12-6ED724AFD0B1}"/>
              </a:ext>
            </a:extLst>
          </p:cNvPr>
          <p:cNvSpPr/>
          <p:nvPr/>
        </p:nvSpPr>
        <p:spPr>
          <a:xfrm>
            <a:off x="4024630" y="6093539"/>
            <a:ext cx="2143125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frog, yurt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B8D58DF-31FE-2149-8E17-391A62B5B3C8}"/>
              </a:ext>
            </a:extLst>
          </p:cNvPr>
          <p:cNvSpPr/>
          <p:nvPr/>
        </p:nvSpPr>
        <p:spPr>
          <a:xfrm>
            <a:off x="6367145" y="6093539"/>
            <a:ext cx="2143125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frog, yurt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7DB0A8B-700E-D247-9B7A-24E183671F74}"/>
              </a:ext>
            </a:extLst>
          </p:cNvPr>
          <p:cNvCxnSpPr>
            <a:cxnSpLocks/>
            <a:stCxn id="20" idx="2"/>
            <a:endCxn id="25" idx="0"/>
          </p:cNvCxnSpPr>
          <p:nvPr/>
        </p:nvCxnSpPr>
        <p:spPr>
          <a:xfrm>
            <a:off x="5096192" y="5303520"/>
            <a:ext cx="1" cy="79001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4AF89A-534C-0844-B342-AE83B1CFD0F6}"/>
              </a:ext>
            </a:extLst>
          </p:cNvPr>
          <p:cNvCxnSpPr>
            <a:cxnSpLocks/>
            <a:stCxn id="21" idx="2"/>
            <a:endCxn id="26" idx="0"/>
          </p:cNvCxnSpPr>
          <p:nvPr/>
        </p:nvCxnSpPr>
        <p:spPr>
          <a:xfrm>
            <a:off x="7438707" y="5303520"/>
            <a:ext cx="1" cy="79001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3E8D588-7BBA-7641-B742-2F12DA50DB72}"/>
              </a:ext>
            </a:extLst>
          </p:cNvPr>
          <p:cNvSpPr txBox="1"/>
          <p:nvPr/>
        </p:nvSpPr>
        <p:spPr>
          <a:xfrm>
            <a:off x="1575593" y="4224884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u="sng" dirty="0">
                <a:latin typeface="Avenir Next" panose="020B0503020202020204" pitchFamily="34" charset="0"/>
                <a:cs typeface="Arial" panose="020B0604020202020204" pitchFamily="34" charset="0"/>
              </a:rPr>
              <a:t>Schema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767F20-67E2-BE46-BC87-E893834C9F54}"/>
              </a:ext>
            </a:extLst>
          </p:cNvPr>
          <p:cNvSpPr txBox="1"/>
          <p:nvPr/>
        </p:nvSpPr>
        <p:spPr>
          <a:xfrm>
            <a:off x="5002215" y="4224884"/>
            <a:ext cx="2331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>
                <a:latin typeface="Avenir Next" panose="020B0503020202020204" pitchFamily="34" charset="0"/>
                <a:cs typeface="Arial" panose="020B0604020202020204" pitchFamily="34" charset="0"/>
              </a:rPr>
              <a:t>Database Instance</a:t>
            </a:r>
          </a:p>
        </p:txBody>
      </p:sp>
    </p:spTree>
    <p:extLst>
      <p:ext uri="{BB962C8B-B14F-4D97-AF65-F5344CB8AC3E}">
        <p14:creationId xmlns:p14="http://schemas.microsoft.com/office/powerpoint/2010/main" val="38447773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8EC239-A08E-A041-87BD-0AB7BE194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60s Hierarchical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D41401-F943-174E-9299-EA98FDD75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👎</a:t>
            </a:r>
            <a:r>
              <a:rPr lang="en-US" b="1" dirty="0"/>
              <a:t> </a:t>
            </a:r>
            <a:r>
              <a:rPr lang="en-US" dirty="0"/>
              <a:t>Data redundancy if many to many relationship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3CE35D-3C2F-BF47-907C-977CAC3CF3E7}"/>
              </a:ext>
            </a:extLst>
          </p:cNvPr>
          <p:cNvSpPr/>
          <p:nvPr/>
        </p:nvSpPr>
        <p:spPr>
          <a:xfrm>
            <a:off x="782319" y="4678839"/>
            <a:ext cx="2702561" cy="80264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Cages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cid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, size)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88557C2-D095-1342-8A1B-61A66AC73F84}"/>
              </a:ext>
            </a:extLst>
          </p:cNvPr>
          <p:cNvSpPr/>
          <p:nvPr/>
        </p:nvSpPr>
        <p:spPr>
          <a:xfrm>
            <a:off x="782319" y="5831840"/>
            <a:ext cx="2702561" cy="802640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70C0"/>
                </a:solidFill>
                <a:latin typeface="Avenir Next" panose="020B0503020202020204" pitchFamily="34" charset="0"/>
              </a:rPr>
              <a:t>Animals</a:t>
            </a:r>
            <a:endParaRPr lang="en-US" dirty="0">
              <a:solidFill>
                <a:srgbClr val="0070C0"/>
              </a:solidFill>
              <a:latin typeface="Avenir Next" panose="020B0503020202020204" pitchFamily="34" charset="0"/>
            </a:endParaRPr>
          </a:p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(aid, species, name)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67EDBDB-D8C0-374D-BFB2-DEDB0F7705D1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2133600" y="5481479"/>
            <a:ext cx="0" cy="35036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1148304-0B63-7D42-8B40-9C401FF5D699}"/>
              </a:ext>
            </a:extLst>
          </p:cNvPr>
          <p:cNvSpPr/>
          <p:nvPr/>
        </p:nvSpPr>
        <p:spPr>
          <a:xfrm>
            <a:off x="4257992" y="488203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01, 100ft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842026-738D-F248-B24B-33AB91654543}"/>
              </a:ext>
            </a:extLst>
          </p:cNvPr>
          <p:cNvSpPr/>
          <p:nvPr/>
        </p:nvSpPr>
        <p:spPr>
          <a:xfrm>
            <a:off x="6600507" y="488203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02, 900ft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88DA257-7DD8-C84B-9A04-3B747DAB112C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5934392" y="5092780"/>
            <a:ext cx="666115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46FCBE8-370A-354D-B2A5-253A1ECCC10B}"/>
              </a:ext>
            </a:extLst>
          </p:cNvPr>
          <p:cNvSpPr/>
          <p:nvPr/>
        </p:nvSpPr>
        <p:spPr>
          <a:xfrm>
            <a:off x="4024630" y="6093539"/>
            <a:ext cx="2143125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frog, 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  <a:latin typeface="Avenir Next" panose="020B0503020202020204" pitchFamily="34" charset="0"/>
              </a:rPr>
              <a:t>Jill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4B56830-3772-A34F-B991-98E87D3FC1F4}"/>
              </a:ext>
            </a:extLst>
          </p:cNvPr>
          <p:cNvSpPr/>
          <p:nvPr/>
        </p:nvSpPr>
        <p:spPr>
          <a:xfrm>
            <a:off x="6367145" y="6093539"/>
            <a:ext cx="2143125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frog, yurt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3133678-0527-984E-876F-8D4B3A7280BC}"/>
              </a:ext>
            </a:extLst>
          </p:cNvPr>
          <p:cNvCxnSpPr>
            <a:cxnSpLocks/>
            <a:stCxn id="20" idx="2"/>
            <a:endCxn id="25" idx="0"/>
          </p:cNvCxnSpPr>
          <p:nvPr/>
        </p:nvCxnSpPr>
        <p:spPr>
          <a:xfrm>
            <a:off x="5096192" y="5303520"/>
            <a:ext cx="1" cy="79001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C29299-6C33-2240-9670-DCB3EC19CEA8}"/>
              </a:ext>
            </a:extLst>
          </p:cNvPr>
          <p:cNvCxnSpPr>
            <a:cxnSpLocks/>
            <a:stCxn id="21" idx="2"/>
            <a:endCxn id="26" idx="0"/>
          </p:cNvCxnSpPr>
          <p:nvPr/>
        </p:nvCxnSpPr>
        <p:spPr>
          <a:xfrm>
            <a:off x="7438707" y="5303520"/>
            <a:ext cx="1" cy="79001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ED9053E-626C-0249-AC67-62010B7D67D3}"/>
              </a:ext>
            </a:extLst>
          </p:cNvPr>
          <p:cNvSpPr txBox="1"/>
          <p:nvPr/>
        </p:nvSpPr>
        <p:spPr>
          <a:xfrm>
            <a:off x="1575593" y="4224884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u="sng" dirty="0">
                <a:latin typeface="Avenir Next" panose="020B0503020202020204" pitchFamily="34" charset="0"/>
                <a:cs typeface="Arial" panose="020B0604020202020204" pitchFamily="34" charset="0"/>
              </a:rPr>
              <a:t>Schema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E4A080-573A-CA40-80F2-B608726615DA}"/>
              </a:ext>
            </a:extLst>
          </p:cNvPr>
          <p:cNvSpPr txBox="1"/>
          <p:nvPr/>
        </p:nvSpPr>
        <p:spPr>
          <a:xfrm>
            <a:off x="5002215" y="4224884"/>
            <a:ext cx="2331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>
                <a:latin typeface="Avenir Next" panose="020B0503020202020204" pitchFamily="34" charset="0"/>
                <a:cs typeface="Arial" panose="020B0604020202020204" pitchFamily="34" charset="0"/>
              </a:rPr>
              <a:t>Database Instance</a:t>
            </a:r>
          </a:p>
        </p:txBody>
      </p:sp>
    </p:spTree>
    <p:extLst>
      <p:ext uri="{BB962C8B-B14F-4D97-AF65-F5344CB8AC3E}">
        <p14:creationId xmlns:p14="http://schemas.microsoft.com/office/powerpoint/2010/main" val="1352652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8EC239-A08E-A041-87BD-0AB7BE194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60s Hierarchical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D41401-F943-174E-9299-EA98FDD75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👎</a:t>
            </a:r>
            <a:r>
              <a:rPr lang="en-US" b="1" dirty="0"/>
              <a:t> </a:t>
            </a:r>
            <a:r>
              <a:rPr lang="en-US" dirty="0"/>
              <a:t>Data redundancy if many to many relationship</a:t>
            </a:r>
          </a:p>
          <a:p>
            <a:pPr marL="0" indent="0">
              <a:buNone/>
            </a:pPr>
            <a:r>
              <a:rPr lang="en-US" dirty="0"/>
              <a:t>👎</a:t>
            </a:r>
            <a:r>
              <a:rPr lang="en-US" b="1" dirty="0"/>
              <a:t> </a:t>
            </a:r>
            <a:r>
              <a:rPr lang="en-US" dirty="0"/>
              <a:t>Animal can’t exist without a cage</a:t>
            </a:r>
          </a:p>
          <a:p>
            <a:pPr marL="0" indent="0">
              <a:buNone/>
            </a:pPr>
            <a:r>
              <a:rPr lang="en-US" dirty="0"/>
              <a:t>👎</a:t>
            </a:r>
            <a:r>
              <a:rPr lang="en-US" b="1" dirty="0"/>
              <a:t> </a:t>
            </a:r>
            <a:r>
              <a:rPr lang="en-US" dirty="0"/>
              <a:t>Removing cage removes animals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0027E60-10D7-5943-8C61-017B3AB7C29B}"/>
              </a:ext>
            </a:extLst>
          </p:cNvPr>
          <p:cNvSpPr/>
          <p:nvPr/>
        </p:nvSpPr>
        <p:spPr>
          <a:xfrm>
            <a:off x="782319" y="4678839"/>
            <a:ext cx="2702561" cy="80264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Cages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cid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, size)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B9F0DAD-34B5-3D42-80E2-0663416A8E2C}"/>
              </a:ext>
            </a:extLst>
          </p:cNvPr>
          <p:cNvSpPr/>
          <p:nvPr/>
        </p:nvSpPr>
        <p:spPr>
          <a:xfrm>
            <a:off x="782319" y="5831840"/>
            <a:ext cx="2702561" cy="802640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70C0"/>
                </a:solidFill>
                <a:latin typeface="Avenir Next" panose="020B0503020202020204" pitchFamily="34" charset="0"/>
              </a:rPr>
              <a:t>Animals</a:t>
            </a:r>
            <a:endParaRPr lang="en-US" dirty="0">
              <a:solidFill>
                <a:srgbClr val="0070C0"/>
              </a:solidFill>
              <a:latin typeface="Avenir Next" panose="020B0503020202020204" pitchFamily="34" charset="0"/>
            </a:endParaRPr>
          </a:p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(aid, species, name)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149D9DE-9A6B-EF49-BF61-A75E514DF43E}"/>
              </a:ext>
            </a:extLst>
          </p:cNvPr>
          <p:cNvCxnSpPr>
            <a:cxnSpLocks/>
            <a:stCxn id="35" idx="2"/>
            <a:endCxn id="36" idx="0"/>
          </p:cNvCxnSpPr>
          <p:nvPr/>
        </p:nvCxnSpPr>
        <p:spPr>
          <a:xfrm>
            <a:off x="2133600" y="5481479"/>
            <a:ext cx="0" cy="35036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105DA32C-6FCC-B14E-89AB-32D90D619BDE}"/>
              </a:ext>
            </a:extLst>
          </p:cNvPr>
          <p:cNvSpPr/>
          <p:nvPr/>
        </p:nvSpPr>
        <p:spPr>
          <a:xfrm>
            <a:off x="4024630" y="6093539"/>
            <a:ext cx="2143125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frog, yurt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0B3FAED-ADF6-D949-9F1A-335BC9208911}"/>
              </a:ext>
            </a:extLst>
          </p:cNvPr>
          <p:cNvSpPr txBox="1"/>
          <p:nvPr/>
        </p:nvSpPr>
        <p:spPr>
          <a:xfrm>
            <a:off x="1575593" y="4224884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u="sng" dirty="0">
                <a:latin typeface="Avenir Next" panose="020B0503020202020204" pitchFamily="34" charset="0"/>
                <a:cs typeface="Arial" panose="020B0604020202020204" pitchFamily="34" charset="0"/>
              </a:rPr>
              <a:t>Schema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AD5AF03-E599-1348-A3A9-B808CA768FEB}"/>
              </a:ext>
            </a:extLst>
          </p:cNvPr>
          <p:cNvSpPr txBox="1"/>
          <p:nvPr/>
        </p:nvSpPr>
        <p:spPr>
          <a:xfrm>
            <a:off x="5002215" y="4224884"/>
            <a:ext cx="2331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>
                <a:latin typeface="Avenir Next" panose="020B0503020202020204" pitchFamily="34" charset="0"/>
                <a:cs typeface="Arial" panose="020B0604020202020204" pitchFamily="34" charset="0"/>
              </a:rPr>
              <a:t>Database Instance</a:t>
            </a:r>
          </a:p>
        </p:txBody>
      </p:sp>
    </p:spTree>
    <p:extLst>
      <p:ext uri="{BB962C8B-B14F-4D97-AF65-F5344CB8AC3E}">
        <p14:creationId xmlns:p14="http://schemas.microsoft.com/office/powerpoint/2010/main" val="38378799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1283F-3586-CF4B-82DF-846821E5A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60s Network Model (CODASYL)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B75AE-DB04-6847-BDD6-4BEE44582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000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cs typeface="Consolas" panose="020B0609020204030204" pitchFamily="49" charset="0"/>
              </a:rPr>
              <a:t>Charles Bachman Turing #8</a:t>
            </a:r>
          </a:p>
          <a:p>
            <a:pPr marL="0" indent="0">
              <a:buNone/>
            </a:pPr>
            <a:r>
              <a:rPr lang="en-US" sz="2000" dirty="0">
                <a:cs typeface="Consolas" panose="020B0609020204030204" pitchFamily="49" charset="0"/>
              </a:rPr>
              <a:t>Record at a time navigation</a:t>
            </a:r>
          </a:p>
          <a:p>
            <a:pPr marL="0" indent="0">
              <a:buNone/>
            </a:pPr>
            <a:r>
              <a:rPr lang="en-US" sz="2000" dirty="0">
                <a:cs typeface="Consolas" panose="020B0609020204030204" pitchFamily="49" charset="0"/>
              </a:rPr>
              <a:t>Impossible to program</a:t>
            </a:r>
          </a:p>
          <a:p>
            <a:pPr marL="0" indent="0">
              <a:buNone/>
            </a:pPr>
            <a:r>
              <a:rPr lang="en-US" sz="2000" dirty="0">
                <a:cs typeface="Consolas" panose="020B0609020204030204" pitchFamily="49" charset="0"/>
              </a:rPr>
              <a:t>Changing data representation breaks programs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D06735-0DA2-A144-8004-E1CC05D9CEDC}"/>
              </a:ext>
            </a:extLst>
          </p:cNvPr>
          <p:cNvSpPr/>
          <p:nvPr/>
        </p:nvSpPr>
        <p:spPr>
          <a:xfrm>
            <a:off x="782317" y="3964943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venir Next" panose="020B0503020202020204" pitchFamily="34" charset="0"/>
              </a:rPr>
              <a:t>Keepers</a:t>
            </a:r>
          </a:p>
          <a:p>
            <a:pPr algn="ctr"/>
            <a:r>
              <a:rPr lang="en-US" sz="2000" dirty="0">
                <a:solidFill>
                  <a:srgbClr val="00B050"/>
                </a:solidFill>
                <a:latin typeface="Avenir Next" panose="020B0503020202020204" pitchFamily="34" charset="0"/>
              </a:rPr>
              <a:t>(kid, name)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DD7237-0F23-6042-B3D1-9EB23C3CDACD}"/>
              </a:ext>
            </a:extLst>
          </p:cNvPr>
          <p:cNvSpPr/>
          <p:nvPr/>
        </p:nvSpPr>
        <p:spPr>
          <a:xfrm>
            <a:off x="782319" y="5831840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Cages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cid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, size)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BBF471F-2568-5C4B-811B-3305E76F0A2F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2133598" y="4625977"/>
            <a:ext cx="1" cy="27241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0F409D7-D646-544A-97B0-21186F1C3871}"/>
              </a:ext>
            </a:extLst>
          </p:cNvPr>
          <p:cNvSpPr/>
          <p:nvPr/>
        </p:nvSpPr>
        <p:spPr>
          <a:xfrm>
            <a:off x="782318" y="4898391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Animals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(aid, species, name)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6B06DB0-6094-984F-B5F3-BE1C49136EBC}"/>
              </a:ext>
            </a:extLst>
          </p:cNvPr>
          <p:cNvCxnSpPr>
            <a:cxnSpLocks/>
            <a:stCxn id="5" idx="0"/>
            <a:endCxn id="8" idx="2"/>
          </p:cNvCxnSpPr>
          <p:nvPr/>
        </p:nvCxnSpPr>
        <p:spPr>
          <a:xfrm flipH="1" flipV="1">
            <a:off x="2133599" y="5559425"/>
            <a:ext cx="1" cy="27241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CA15A61-3837-8345-9A86-164E1247FEA5}"/>
              </a:ext>
            </a:extLst>
          </p:cNvPr>
          <p:cNvSpPr/>
          <p:nvPr/>
        </p:nvSpPr>
        <p:spPr>
          <a:xfrm>
            <a:off x="4257992" y="591835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01, 100ft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5D21AC-A719-ED44-B06A-200276B08D7C}"/>
              </a:ext>
            </a:extLst>
          </p:cNvPr>
          <p:cNvSpPr/>
          <p:nvPr/>
        </p:nvSpPr>
        <p:spPr>
          <a:xfrm>
            <a:off x="6600507" y="591835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02, 900ft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AF33F5-FCCE-A64E-B588-DEEE4F79DE51}"/>
              </a:ext>
            </a:extLst>
          </p:cNvPr>
          <p:cNvSpPr/>
          <p:nvPr/>
        </p:nvSpPr>
        <p:spPr>
          <a:xfrm>
            <a:off x="6600507" y="4065548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  <a:latin typeface="Avenir Next" panose="020B0503020202020204" pitchFamily="34" charset="0"/>
              </a:rPr>
              <a:t>12, Jane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17A64F-2E53-F246-9CBD-0C0196AAFE4E}"/>
              </a:ext>
            </a:extLst>
          </p:cNvPr>
          <p:cNvSpPr/>
          <p:nvPr/>
        </p:nvSpPr>
        <p:spPr>
          <a:xfrm>
            <a:off x="4204492" y="4065547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  <a:latin typeface="Avenir Next" panose="020B0503020202020204" pitchFamily="34" charset="0"/>
              </a:rPr>
              <a:t>11, Chuck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A7EC7D-DABE-004A-96FA-14BAB56125F1}"/>
              </a:ext>
            </a:extLst>
          </p:cNvPr>
          <p:cNvSpPr/>
          <p:nvPr/>
        </p:nvSpPr>
        <p:spPr>
          <a:xfrm>
            <a:off x="3669031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iguana, bob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  <a:latin typeface="Avenir Next" panose="020B0503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6279CE-7D40-494A-99BA-837265ECF64F}"/>
              </a:ext>
            </a:extLst>
          </p:cNvPr>
          <p:cNvSpPr/>
          <p:nvPr/>
        </p:nvSpPr>
        <p:spPr>
          <a:xfrm>
            <a:off x="5494895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10, dog, rex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EC411A0-BD11-7349-91B0-C64DA12F9346}"/>
              </a:ext>
            </a:extLst>
          </p:cNvPr>
          <p:cNvCxnSpPr>
            <a:cxnSpLocks/>
            <a:stCxn id="25" idx="0"/>
            <a:endCxn id="18" idx="2"/>
          </p:cNvCxnSpPr>
          <p:nvPr/>
        </p:nvCxnSpPr>
        <p:spPr>
          <a:xfrm flipH="1" flipV="1">
            <a:off x="7438707" y="4487029"/>
            <a:ext cx="756525" cy="54987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E0071AA-20DD-F24F-A590-B90233B12D5F}"/>
              </a:ext>
            </a:extLst>
          </p:cNvPr>
          <p:cNvSpPr/>
          <p:nvPr/>
        </p:nvSpPr>
        <p:spPr>
          <a:xfrm>
            <a:off x="7320758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11, cat, mochi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C976C47-12F3-174F-B87B-E73F804AF739}"/>
              </a:ext>
            </a:extLst>
          </p:cNvPr>
          <p:cNvCxnSpPr>
            <a:cxnSpLocks/>
            <a:stCxn id="21" idx="0"/>
            <a:endCxn id="18" idx="2"/>
          </p:cNvCxnSpPr>
          <p:nvPr/>
        </p:nvCxnSpPr>
        <p:spPr>
          <a:xfrm flipV="1">
            <a:off x="6369369" y="4487029"/>
            <a:ext cx="1069338" cy="54987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337D7C1-470B-A543-ABE1-3A012B3F8DA6}"/>
              </a:ext>
            </a:extLst>
          </p:cNvPr>
          <p:cNvCxnSpPr>
            <a:cxnSpLocks/>
            <a:stCxn id="20" idx="0"/>
            <a:endCxn id="19" idx="2"/>
          </p:cNvCxnSpPr>
          <p:nvPr/>
        </p:nvCxnSpPr>
        <p:spPr>
          <a:xfrm flipV="1">
            <a:off x="4543505" y="4487028"/>
            <a:ext cx="499187" cy="54987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7B8EA08-4E93-2340-A096-18AE06DAD367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4543505" y="5458380"/>
            <a:ext cx="617136" cy="44781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93A244C-02BE-3A41-9122-4144E324D8B0}"/>
              </a:ext>
            </a:extLst>
          </p:cNvPr>
          <p:cNvCxnSpPr>
            <a:cxnSpLocks/>
            <a:stCxn id="21" idx="2"/>
            <a:endCxn id="14" idx="0"/>
          </p:cNvCxnSpPr>
          <p:nvPr/>
        </p:nvCxnSpPr>
        <p:spPr>
          <a:xfrm flipH="1">
            <a:off x="5096192" y="5458380"/>
            <a:ext cx="1273177" cy="4599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BCFE251-E3DC-6548-B147-2B9132BF8110}"/>
              </a:ext>
            </a:extLst>
          </p:cNvPr>
          <p:cNvCxnSpPr>
            <a:cxnSpLocks/>
            <a:stCxn id="25" idx="2"/>
            <a:endCxn id="15" idx="0"/>
          </p:cNvCxnSpPr>
          <p:nvPr/>
        </p:nvCxnSpPr>
        <p:spPr>
          <a:xfrm flipH="1">
            <a:off x="7438707" y="5458380"/>
            <a:ext cx="756525" cy="4599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6196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1283F-3586-CF4B-82DF-846821E5A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60s Network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B75AE-DB04-6847-BDD6-4BEE44582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7178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Find keeper where name = Jane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Find next animal in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cares_for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Find Cage in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lives_in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print record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43B5FB-AECE-EF42-B184-799BE3BBA39C}"/>
              </a:ext>
            </a:extLst>
          </p:cNvPr>
          <p:cNvSpPr/>
          <p:nvPr/>
        </p:nvSpPr>
        <p:spPr>
          <a:xfrm>
            <a:off x="782317" y="3964943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venir Next" panose="020B0503020202020204" pitchFamily="34" charset="0"/>
              </a:rPr>
              <a:t>Keepers</a:t>
            </a:r>
          </a:p>
          <a:p>
            <a:pPr algn="ctr"/>
            <a:r>
              <a:rPr lang="en-US" sz="2000" dirty="0">
                <a:solidFill>
                  <a:srgbClr val="00B050"/>
                </a:solidFill>
                <a:latin typeface="Avenir Next" panose="020B0503020202020204" pitchFamily="34" charset="0"/>
              </a:rPr>
              <a:t>(kid, name)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614245-94DE-B340-A813-FD5AC8C38EAA}"/>
              </a:ext>
            </a:extLst>
          </p:cNvPr>
          <p:cNvSpPr/>
          <p:nvPr/>
        </p:nvSpPr>
        <p:spPr>
          <a:xfrm>
            <a:off x="782319" y="5831840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Cages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cid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, size)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2A167B-A590-F74F-A3E9-B1EE201D0186}"/>
              </a:ext>
            </a:extLst>
          </p:cNvPr>
          <p:cNvCxnSpPr>
            <a:cxnSpLocks/>
            <a:stCxn id="22" idx="2"/>
            <a:endCxn id="28" idx="0"/>
          </p:cNvCxnSpPr>
          <p:nvPr/>
        </p:nvCxnSpPr>
        <p:spPr>
          <a:xfrm>
            <a:off x="2133598" y="4625977"/>
            <a:ext cx="1" cy="27241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3B66E8E-91DA-D346-9C77-E72AF911836C}"/>
              </a:ext>
            </a:extLst>
          </p:cNvPr>
          <p:cNvSpPr/>
          <p:nvPr/>
        </p:nvSpPr>
        <p:spPr>
          <a:xfrm>
            <a:off x="782318" y="4898391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Animals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(aid, species, name)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409C61E-87B9-F746-984C-D26FD1D11760}"/>
              </a:ext>
            </a:extLst>
          </p:cNvPr>
          <p:cNvCxnSpPr>
            <a:cxnSpLocks/>
            <a:stCxn id="24" idx="0"/>
            <a:endCxn id="28" idx="2"/>
          </p:cNvCxnSpPr>
          <p:nvPr/>
        </p:nvCxnSpPr>
        <p:spPr>
          <a:xfrm flipH="1" flipV="1">
            <a:off x="2133599" y="5559425"/>
            <a:ext cx="1" cy="27241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3CC15291-357A-864C-B7D2-9EE0BF312A01}"/>
              </a:ext>
            </a:extLst>
          </p:cNvPr>
          <p:cNvSpPr/>
          <p:nvPr/>
        </p:nvSpPr>
        <p:spPr>
          <a:xfrm>
            <a:off x="4257992" y="591835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01, 100ft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6CBE2E-3390-6440-8F2A-48730ADE04F8}"/>
              </a:ext>
            </a:extLst>
          </p:cNvPr>
          <p:cNvSpPr/>
          <p:nvPr/>
        </p:nvSpPr>
        <p:spPr>
          <a:xfrm>
            <a:off x="6600507" y="591835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02, 900ft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389C2A9-58A5-B24F-8731-990F96D15E87}"/>
              </a:ext>
            </a:extLst>
          </p:cNvPr>
          <p:cNvSpPr/>
          <p:nvPr/>
        </p:nvSpPr>
        <p:spPr>
          <a:xfrm>
            <a:off x="6600507" y="4065548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  <a:latin typeface="Avenir Next" panose="020B0503020202020204" pitchFamily="34" charset="0"/>
              </a:rPr>
              <a:t>12, Jane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5BFDC76-A640-4641-98FE-84BE5B8D666B}"/>
              </a:ext>
            </a:extLst>
          </p:cNvPr>
          <p:cNvSpPr/>
          <p:nvPr/>
        </p:nvSpPr>
        <p:spPr>
          <a:xfrm>
            <a:off x="4204492" y="4065547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  <a:latin typeface="Avenir Next" panose="020B0503020202020204" pitchFamily="34" charset="0"/>
              </a:rPr>
              <a:t>11, Chuck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F3E4E32-27E7-4446-9994-C51EF0378C3B}"/>
              </a:ext>
            </a:extLst>
          </p:cNvPr>
          <p:cNvSpPr/>
          <p:nvPr/>
        </p:nvSpPr>
        <p:spPr>
          <a:xfrm>
            <a:off x="3669031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iguana, bob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  <a:latin typeface="Avenir Next" panose="020B0503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B144BF1-08E3-494F-8587-1C8FDF3218D5}"/>
              </a:ext>
            </a:extLst>
          </p:cNvPr>
          <p:cNvSpPr/>
          <p:nvPr/>
        </p:nvSpPr>
        <p:spPr>
          <a:xfrm>
            <a:off x="5494895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10, dog, rex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8BC2D51-DA0A-B241-9CE5-EED21367D83F}"/>
              </a:ext>
            </a:extLst>
          </p:cNvPr>
          <p:cNvCxnSpPr>
            <a:cxnSpLocks/>
            <a:stCxn id="41" idx="0"/>
            <a:endCxn id="34" idx="2"/>
          </p:cNvCxnSpPr>
          <p:nvPr/>
        </p:nvCxnSpPr>
        <p:spPr>
          <a:xfrm flipH="1" flipV="1">
            <a:off x="7438707" y="4487029"/>
            <a:ext cx="756525" cy="54987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62E72568-263A-814B-8373-38A72DD62E95}"/>
              </a:ext>
            </a:extLst>
          </p:cNvPr>
          <p:cNvSpPr/>
          <p:nvPr/>
        </p:nvSpPr>
        <p:spPr>
          <a:xfrm>
            <a:off x="7320758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11, cat, mochi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87B0571-2952-3B47-84E4-1B2074C05F86}"/>
              </a:ext>
            </a:extLst>
          </p:cNvPr>
          <p:cNvCxnSpPr>
            <a:cxnSpLocks/>
            <a:stCxn id="38" idx="0"/>
            <a:endCxn id="34" idx="2"/>
          </p:cNvCxnSpPr>
          <p:nvPr/>
        </p:nvCxnSpPr>
        <p:spPr>
          <a:xfrm flipV="1">
            <a:off x="6369369" y="4487029"/>
            <a:ext cx="1069338" cy="54987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D95AC33-26AA-9141-8965-C975E016EDF8}"/>
              </a:ext>
            </a:extLst>
          </p:cNvPr>
          <p:cNvCxnSpPr>
            <a:cxnSpLocks/>
            <a:stCxn id="36" idx="0"/>
            <a:endCxn id="35" idx="2"/>
          </p:cNvCxnSpPr>
          <p:nvPr/>
        </p:nvCxnSpPr>
        <p:spPr>
          <a:xfrm flipV="1">
            <a:off x="4543505" y="4487028"/>
            <a:ext cx="499187" cy="54987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638BA92-3864-084E-BBC4-0AF339E20829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4543505" y="5458380"/>
            <a:ext cx="617136" cy="44781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B98FFC9-CE89-F642-8E41-D98FA2D13D4E}"/>
              </a:ext>
            </a:extLst>
          </p:cNvPr>
          <p:cNvCxnSpPr>
            <a:cxnSpLocks/>
            <a:stCxn id="38" idx="2"/>
            <a:endCxn id="31" idx="0"/>
          </p:cNvCxnSpPr>
          <p:nvPr/>
        </p:nvCxnSpPr>
        <p:spPr>
          <a:xfrm flipH="1">
            <a:off x="5096192" y="5458380"/>
            <a:ext cx="1273177" cy="4599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0706125-3499-004D-BD5C-81794CEC1822}"/>
              </a:ext>
            </a:extLst>
          </p:cNvPr>
          <p:cNvCxnSpPr>
            <a:cxnSpLocks/>
            <a:stCxn id="41" idx="2"/>
            <a:endCxn id="32" idx="0"/>
          </p:cNvCxnSpPr>
          <p:nvPr/>
        </p:nvCxnSpPr>
        <p:spPr>
          <a:xfrm flipH="1">
            <a:off x="7438707" y="5458380"/>
            <a:ext cx="756525" cy="4599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637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1283F-3586-CF4B-82DF-846821E5A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60s Network Model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43B5FB-AECE-EF42-B184-799BE3BBA39C}"/>
              </a:ext>
            </a:extLst>
          </p:cNvPr>
          <p:cNvSpPr/>
          <p:nvPr/>
        </p:nvSpPr>
        <p:spPr>
          <a:xfrm>
            <a:off x="782317" y="3964943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venir Next" panose="020B0503020202020204" pitchFamily="34" charset="0"/>
              </a:rPr>
              <a:t>Keepers</a:t>
            </a:r>
          </a:p>
          <a:p>
            <a:pPr algn="ctr"/>
            <a:r>
              <a:rPr lang="en-US" sz="2000" dirty="0">
                <a:solidFill>
                  <a:srgbClr val="00B050"/>
                </a:solidFill>
                <a:latin typeface="Avenir Next" panose="020B0503020202020204" pitchFamily="34" charset="0"/>
              </a:rPr>
              <a:t>(kid, name)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614245-94DE-B340-A813-FD5AC8C38EAA}"/>
              </a:ext>
            </a:extLst>
          </p:cNvPr>
          <p:cNvSpPr/>
          <p:nvPr/>
        </p:nvSpPr>
        <p:spPr>
          <a:xfrm>
            <a:off x="782319" y="5831840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Cages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cid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, size)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2A167B-A590-F74F-A3E9-B1EE201D0186}"/>
              </a:ext>
            </a:extLst>
          </p:cNvPr>
          <p:cNvCxnSpPr>
            <a:cxnSpLocks/>
            <a:stCxn id="22" idx="2"/>
            <a:endCxn id="28" idx="0"/>
          </p:cNvCxnSpPr>
          <p:nvPr/>
        </p:nvCxnSpPr>
        <p:spPr>
          <a:xfrm>
            <a:off x="2133598" y="4625977"/>
            <a:ext cx="1" cy="27241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3B66E8E-91DA-D346-9C77-E72AF911836C}"/>
              </a:ext>
            </a:extLst>
          </p:cNvPr>
          <p:cNvSpPr/>
          <p:nvPr/>
        </p:nvSpPr>
        <p:spPr>
          <a:xfrm>
            <a:off x="782318" y="4898391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Animals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(aid, species, name)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409C61E-87B9-F746-984C-D26FD1D11760}"/>
              </a:ext>
            </a:extLst>
          </p:cNvPr>
          <p:cNvCxnSpPr>
            <a:cxnSpLocks/>
            <a:stCxn id="24" idx="0"/>
            <a:endCxn id="28" idx="2"/>
          </p:cNvCxnSpPr>
          <p:nvPr/>
        </p:nvCxnSpPr>
        <p:spPr>
          <a:xfrm flipH="1" flipV="1">
            <a:off x="2133599" y="5559425"/>
            <a:ext cx="1" cy="27241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3CC15291-357A-864C-B7D2-9EE0BF312A01}"/>
              </a:ext>
            </a:extLst>
          </p:cNvPr>
          <p:cNvSpPr/>
          <p:nvPr/>
        </p:nvSpPr>
        <p:spPr>
          <a:xfrm>
            <a:off x="4257992" y="591835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01, 100ft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6CBE2E-3390-6440-8F2A-48730ADE04F8}"/>
              </a:ext>
            </a:extLst>
          </p:cNvPr>
          <p:cNvSpPr/>
          <p:nvPr/>
        </p:nvSpPr>
        <p:spPr>
          <a:xfrm>
            <a:off x="6600507" y="591835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02, 900ft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389C2A9-58A5-B24F-8731-990F96D15E87}"/>
              </a:ext>
            </a:extLst>
          </p:cNvPr>
          <p:cNvSpPr/>
          <p:nvPr/>
        </p:nvSpPr>
        <p:spPr>
          <a:xfrm>
            <a:off x="6600507" y="4065548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  <a:latin typeface="Avenir Next" panose="020B0503020202020204" pitchFamily="34" charset="0"/>
              </a:rPr>
              <a:t>12, Jane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5BFDC76-A640-4641-98FE-84BE5B8D666B}"/>
              </a:ext>
            </a:extLst>
          </p:cNvPr>
          <p:cNvSpPr/>
          <p:nvPr/>
        </p:nvSpPr>
        <p:spPr>
          <a:xfrm>
            <a:off x="4204492" y="4065547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  <a:latin typeface="Avenir Next" panose="020B0503020202020204" pitchFamily="34" charset="0"/>
              </a:rPr>
              <a:t>11, Chuck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F3E4E32-27E7-4446-9994-C51EF0378C3B}"/>
              </a:ext>
            </a:extLst>
          </p:cNvPr>
          <p:cNvSpPr/>
          <p:nvPr/>
        </p:nvSpPr>
        <p:spPr>
          <a:xfrm>
            <a:off x="3669031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iguana, bob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  <a:latin typeface="Avenir Next" panose="020B0503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B144BF1-08E3-494F-8587-1C8FDF3218D5}"/>
              </a:ext>
            </a:extLst>
          </p:cNvPr>
          <p:cNvSpPr/>
          <p:nvPr/>
        </p:nvSpPr>
        <p:spPr>
          <a:xfrm>
            <a:off x="5494895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10, dog, rex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8BC2D51-DA0A-B241-9CE5-EED21367D83F}"/>
              </a:ext>
            </a:extLst>
          </p:cNvPr>
          <p:cNvCxnSpPr>
            <a:cxnSpLocks/>
            <a:stCxn id="41" idx="0"/>
            <a:endCxn id="34" idx="2"/>
          </p:cNvCxnSpPr>
          <p:nvPr/>
        </p:nvCxnSpPr>
        <p:spPr>
          <a:xfrm flipH="1" flipV="1">
            <a:off x="7438707" y="4487029"/>
            <a:ext cx="756525" cy="54987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62E72568-263A-814B-8373-38A72DD62E95}"/>
              </a:ext>
            </a:extLst>
          </p:cNvPr>
          <p:cNvSpPr/>
          <p:nvPr/>
        </p:nvSpPr>
        <p:spPr>
          <a:xfrm>
            <a:off x="7320758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11, cat, mochi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87B0571-2952-3B47-84E4-1B2074C05F86}"/>
              </a:ext>
            </a:extLst>
          </p:cNvPr>
          <p:cNvCxnSpPr>
            <a:cxnSpLocks/>
            <a:stCxn id="38" idx="0"/>
            <a:endCxn id="34" idx="2"/>
          </p:cNvCxnSpPr>
          <p:nvPr/>
        </p:nvCxnSpPr>
        <p:spPr>
          <a:xfrm flipV="1">
            <a:off x="6369369" y="4487029"/>
            <a:ext cx="1069338" cy="54987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D95AC33-26AA-9141-8965-C975E016EDF8}"/>
              </a:ext>
            </a:extLst>
          </p:cNvPr>
          <p:cNvCxnSpPr>
            <a:cxnSpLocks/>
            <a:stCxn id="36" idx="0"/>
            <a:endCxn id="35" idx="2"/>
          </p:cNvCxnSpPr>
          <p:nvPr/>
        </p:nvCxnSpPr>
        <p:spPr>
          <a:xfrm flipV="1">
            <a:off x="4543505" y="4487028"/>
            <a:ext cx="499187" cy="549871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638BA92-3864-084E-BBC4-0AF339E20829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4543505" y="5458380"/>
            <a:ext cx="617136" cy="44781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B98FFC9-CE89-F642-8E41-D98FA2D13D4E}"/>
              </a:ext>
            </a:extLst>
          </p:cNvPr>
          <p:cNvCxnSpPr>
            <a:cxnSpLocks/>
            <a:stCxn id="38" idx="2"/>
            <a:endCxn id="31" idx="0"/>
          </p:cNvCxnSpPr>
          <p:nvPr/>
        </p:nvCxnSpPr>
        <p:spPr>
          <a:xfrm flipH="1">
            <a:off x="5096192" y="5458380"/>
            <a:ext cx="1273177" cy="4599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0706125-3499-004D-BD5C-81794CEC1822}"/>
              </a:ext>
            </a:extLst>
          </p:cNvPr>
          <p:cNvCxnSpPr>
            <a:cxnSpLocks/>
            <a:stCxn id="41" idx="2"/>
            <a:endCxn id="32" idx="0"/>
          </p:cNvCxnSpPr>
          <p:nvPr/>
        </p:nvCxnSpPr>
        <p:spPr>
          <a:xfrm flipH="1">
            <a:off x="7438707" y="5458380"/>
            <a:ext cx="756525" cy="4599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853009B-912A-FF44-9BA5-DEDA50D3B01A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1717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Find keeper where name = Jane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	Find next animal in cares_for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	Find Cage in lives_in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	print record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6011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1283F-3586-CF4B-82DF-846821E5A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60s Network Model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43B5FB-AECE-EF42-B184-799BE3BBA39C}"/>
              </a:ext>
            </a:extLst>
          </p:cNvPr>
          <p:cNvSpPr/>
          <p:nvPr/>
        </p:nvSpPr>
        <p:spPr>
          <a:xfrm>
            <a:off x="782317" y="3964943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venir Next" panose="020B0503020202020204" pitchFamily="34" charset="0"/>
              </a:rPr>
              <a:t>Keepers</a:t>
            </a:r>
          </a:p>
          <a:p>
            <a:pPr algn="ctr"/>
            <a:r>
              <a:rPr lang="en-US" sz="2000" dirty="0">
                <a:solidFill>
                  <a:srgbClr val="00B050"/>
                </a:solidFill>
                <a:latin typeface="Avenir Next" panose="020B0503020202020204" pitchFamily="34" charset="0"/>
              </a:rPr>
              <a:t>(kid, name)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614245-94DE-B340-A813-FD5AC8C38EAA}"/>
              </a:ext>
            </a:extLst>
          </p:cNvPr>
          <p:cNvSpPr/>
          <p:nvPr/>
        </p:nvSpPr>
        <p:spPr>
          <a:xfrm>
            <a:off x="782319" y="5831840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Cages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cid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, size)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2A167B-A590-F74F-A3E9-B1EE201D0186}"/>
              </a:ext>
            </a:extLst>
          </p:cNvPr>
          <p:cNvCxnSpPr>
            <a:cxnSpLocks/>
            <a:stCxn id="22" idx="2"/>
            <a:endCxn id="28" idx="0"/>
          </p:cNvCxnSpPr>
          <p:nvPr/>
        </p:nvCxnSpPr>
        <p:spPr>
          <a:xfrm>
            <a:off x="2133598" y="4625977"/>
            <a:ext cx="1" cy="27241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3B66E8E-91DA-D346-9C77-E72AF911836C}"/>
              </a:ext>
            </a:extLst>
          </p:cNvPr>
          <p:cNvSpPr/>
          <p:nvPr/>
        </p:nvSpPr>
        <p:spPr>
          <a:xfrm>
            <a:off x="782318" y="4898391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Animals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(aid, species, name)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409C61E-87B9-F746-984C-D26FD1D11760}"/>
              </a:ext>
            </a:extLst>
          </p:cNvPr>
          <p:cNvCxnSpPr>
            <a:cxnSpLocks/>
            <a:stCxn id="24" idx="0"/>
            <a:endCxn id="28" idx="2"/>
          </p:cNvCxnSpPr>
          <p:nvPr/>
        </p:nvCxnSpPr>
        <p:spPr>
          <a:xfrm flipH="1" flipV="1">
            <a:off x="2133599" y="5559425"/>
            <a:ext cx="1" cy="27241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3CC15291-357A-864C-B7D2-9EE0BF312A01}"/>
              </a:ext>
            </a:extLst>
          </p:cNvPr>
          <p:cNvSpPr/>
          <p:nvPr/>
        </p:nvSpPr>
        <p:spPr>
          <a:xfrm>
            <a:off x="4257992" y="591835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01, 100ft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6CBE2E-3390-6440-8F2A-48730ADE04F8}"/>
              </a:ext>
            </a:extLst>
          </p:cNvPr>
          <p:cNvSpPr/>
          <p:nvPr/>
        </p:nvSpPr>
        <p:spPr>
          <a:xfrm>
            <a:off x="6600507" y="591835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02, 900ft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389C2A9-58A5-B24F-8731-990F96D15E87}"/>
              </a:ext>
            </a:extLst>
          </p:cNvPr>
          <p:cNvSpPr/>
          <p:nvPr/>
        </p:nvSpPr>
        <p:spPr>
          <a:xfrm>
            <a:off x="6600507" y="4065548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  <a:latin typeface="Avenir Next" panose="020B0503020202020204" pitchFamily="34" charset="0"/>
              </a:rPr>
              <a:t>12, Jane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5BFDC76-A640-4641-98FE-84BE5B8D666B}"/>
              </a:ext>
            </a:extLst>
          </p:cNvPr>
          <p:cNvSpPr/>
          <p:nvPr/>
        </p:nvSpPr>
        <p:spPr>
          <a:xfrm>
            <a:off x="4204492" y="4065547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  <a:latin typeface="Avenir Next" panose="020B0503020202020204" pitchFamily="34" charset="0"/>
              </a:rPr>
              <a:t>11, Chuck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F3E4E32-27E7-4446-9994-C51EF0378C3B}"/>
              </a:ext>
            </a:extLst>
          </p:cNvPr>
          <p:cNvSpPr/>
          <p:nvPr/>
        </p:nvSpPr>
        <p:spPr>
          <a:xfrm>
            <a:off x="3669031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iguana, bob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  <a:latin typeface="Avenir Next" panose="020B0503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B144BF1-08E3-494F-8587-1C8FDF3218D5}"/>
              </a:ext>
            </a:extLst>
          </p:cNvPr>
          <p:cNvSpPr/>
          <p:nvPr/>
        </p:nvSpPr>
        <p:spPr>
          <a:xfrm>
            <a:off x="5494895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10, dog, rex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8BC2D51-DA0A-B241-9CE5-EED21367D83F}"/>
              </a:ext>
            </a:extLst>
          </p:cNvPr>
          <p:cNvCxnSpPr>
            <a:cxnSpLocks/>
            <a:stCxn id="41" idx="0"/>
            <a:endCxn id="34" idx="2"/>
          </p:cNvCxnSpPr>
          <p:nvPr/>
        </p:nvCxnSpPr>
        <p:spPr>
          <a:xfrm flipH="1" flipV="1">
            <a:off x="7438707" y="4487029"/>
            <a:ext cx="756525" cy="54987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62E72568-263A-814B-8373-38A72DD62E95}"/>
              </a:ext>
            </a:extLst>
          </p:cNvPr>
          <p:cNvSpPr/>
          <p:nvPr/>
        </p:nvSpPr>
        <p:spPr>
          <a:xfrm>
            <a:off x="7320758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11, cat, mochi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87B0571-2952-3B47-84E4-1B2074C05F86}"/>
              </a:ext>
            </a:extLst>
          </p:cNvPr>
          <p:cNvCxnSpPr>
            <a:cxnSpLocks/>
            <a:stCxn id="38" idx="0"/>
            <a:endCxn id="34" idx="2"/>
          </p:cNvCxnSpPr>
          <p:nvPr/>
        </p:nvCxnSpPr>
        <p:spPr>
          <a:xfrm flipV="1">
            <a:off x="6369369" y="4487029"/>
            <a:ext cx="1069338" cy="54987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D95AC33-26AA-9141-8965-C975E016EDF8}"/>
              </a:ext>
            </a:extLst>
          </p:cNvPr>
          <p:cNvCxnSpPr>
            <a:cxnSpLocks/>
            <a:stCxn id="36" idx="0"/>
            <a:endCxn id="35" idx="2"/>
          </p:cNvCxnSpPr>
          <p:nvPr/>
        </p:nvCxnSpPr>
        <p:spPr>
          <a:xfrm flipV="1">
            <a:off x="4543505" y="4487028"/>
            <a:ext cx="499187" cy="549871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638BA92-3864-084E-BBC4-0AF339E20829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4543505" y="5458380"/>
            <a:ext cx="617136" cy="44781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B98FFC9-CE89-F642-8E41-D98FA2D13D4E}"/>
              </a:ext>
            </a:extLst>
          </p:cNvPr>
          <p:cNvCxnSpPr>
            <a:cxnSpLocks/>
            <a:stCxn id="38" idx="2"/>
            <a:endCxn id="31" idx="0"/>
          </p:cNvCxnSpPr>
          <p:nvPr/>
        </p:nvCxnSpPr>
        <p:spPr>
          <a:xfrm flipH="1">
            <a:off x="5096192" y="5458380"/>
            <a:ext cx="1273177" cy="4599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0706125-3499-004D-BD5C-81794CEC1822}"/>
              </a:ext>
            </a:extLst>
          </p:cNvPr>
          <p:cNvCxnSpPr>
            <a:cxnSpLocks/>
            <a:stCxn id="41" idx="2"/>
            <a:endCxn id="32" idx="0"/>
          </p:cNvCxnSpPr>
          <p:nvPr/>
        </p:nvCxnSpPr>
        <p:spPr>
          <a:xfrm flipH="1">
            <a:off x="7438707" y="5458380"/>
            <a:ext cx="756525" cy="4599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853009B-912A-FF44-9BA5-DEDA50D3B01A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1717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Find keeper where name = Jane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	Find next animal in cares_for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	Find Cage in lives_in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	print record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0F756A-7899-C343-99F3-6D1277BF14E0}"/>
              </a:ext>
            </a:extLst>
          </p:cNvPr>
          <p:cNvSpPr txBox="1"/>
          <p:nvPr/>
        </p:nvSpPr>
        <p:spPr>
          <a:xfrm rot="20034791">
            <a:off x="1759438" y="1737682"/>
            <a:ext cx="41826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Broken</a:t>
            </a:r>
          </a:p>
        </p:txBody>
      </p:sp>
    </p:spTree>
    <p:extLst>
      <p:ext uri="{BB962C8B-B14F-4D97-AF65-F5344CB8AC3E}">
        <p14:creationId xmlns:p14="http://schemas.microsoft.com/office/powerpoint/2010/main" val="39379399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40DA0-1285-EC42-A505-D74926B65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70s Relational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A2B3D-B310-3847-8DB6-0BB9C499B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Edgar Codd Turing #18</a:t>
            </a:r>
          </a:p>
          <a:p>
            <a:pPr marL="0" indent="0">
              <a:buNone/>
            </a:pPr>
            <a:r>
              <a:rPr lang="en-US" dirty="0"/>
              <a:t>Started the relational DB research field</a:t>
            </a:r>
          </a:p>
          <a:p>
            <a:pPr marL="0" indent="0">
              <a:buNone/>
            </a:pPr>
            <a:r>
              <a:rPr lang="en-US" i="1" dirty="0"/>
              <a:t>Game changer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Set at a time language</a:t>
            </a:r>
          </a:p>
          <a:p>
            <a:pPr marL="0" indent="0">
              <a:buNone/>
            </a:pPr>
            <a:r>
              <a:rPr lang="en-US" dirty="0"/>
              <a:t>Declarative language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Data independence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4D0FE-EE5F-4448-A9ED-91B37D913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450" y="681037"/>
            <a:ext cx="1739900" cy="2501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0DB4F6-0E21-204A-9BE6-34A6C5E04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179" y="4474718"/>
            <a:ext cx="4441821" cy="238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207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FEE3B-A9FC-B14D-A5AD-B32C8B4B5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70s Relational Model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39215731-56E5-E242-8C9B-F21AB610D6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4340232"/>
              </p:ext>
            </p:extLst>
          </p:nvPr>
        </p:nvGraphicFramePr>
        <p:xfrm>
          <a:off x="628651" y="2110106"/>
          <a:ext cx="2581911" cy="9266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6085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1715826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Chuck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883091B-A277-FD47-9BF4-B25D5D95C5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7986974"/>
              </p:ext>
            </p:extLst>
          </p:nvPr>
        </p:nvGraphicFramePr>
        <p:xfrm>
          <a:off x="2068756" y="5453846"/>
          <a:ext cx="4789329" cy="1235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6443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1596443">
                  <a:extLst>
                    <a:ext uri="{9D8B030D-6E8A-4147-A177-3AD203B41FA5}">
                      <a16:colId xmlns:a16="http://schemas.microsoft.com/office/drawing/2014/main" val="2135653995"/>
                    </a:ext>
                  </a:extLst>
                </a:gridCol>
                <a:gridCol w="1596443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aid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iguana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mochi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222440"/>
                  </a:ext>
                </a:extLst>
              </a:tr>
            </a:tbl>
          </a:graphicData>
        </a:graphic>
      </p:graphicFrame>
      <p:graphicFrame>
        <p:nvGraphicFramePr>
          <p:cNvPr id="19" name="Table 17">
            <a:extLst>
              <a:ext uri="{FF2B5EF4-FFF2-40B4-BE49-F238E27FC236}">
                <a16:creationId xmlns:a16="http://schemas.microsoft.com/office/drawing/2014/main" id="{73B1F234-EE1E-C04D-81F3-15D9816DE4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7829555"/>
              </p:ext>
            </p:extLst>
          </p:nvPr>
        </p:nvGraphicFramePr>
        <p:xfrm>
          <a:off x="5139690" y="2110106"/>
          <a:ext cx="2581911" cy="9266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609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1721302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cid</a:t>
                      </a:r>
                      <a:endParaRPr lang="en-US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size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100ft</a:t>
                      </a:r>
                      <a:r>
                        <a:rPr lang="en-US" baseline="30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900ft</a:t>
                      </a:r>
                      <a:r>
                        <a:rPr lang="en-US" baseline="30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F06146C8-C956-0E48-B458-E4F4330DF05A}"/>
              </a:ext>
            </a:extLst>
          </p:cNvPr>
          <p:cNvSpPr txBox="1"/>
          <p:nvPr/>
        </p:nvSpPr>
        <p:spPr>
          <a:xfrm>
            <a:off x="2068125" y="5053736"/>
            <a:ext cx="1117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venir Next" panose="020B0503020202020204" pitchFamily="34" charset="0"/>
                <a:cs typeface="Arial" panose="020B0604020202020204" pitchFamily="34" charset="0"/>
              </a:rPr>
              <a:t>Animals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802C6C-FD8D-4D4B-B325-4B7E56FDF90C}"/>
              </a:ext>
            </a:extLst>
          </p:cNvPr>
          <p:cNvSpPr txBox="1"/>
          <p:nvPr/>
        </p:nvSpPr>
        <p:spPr>
          <a:xfrm>
            <a:off x="628019" y="1709995"/>
            <a:ext cx="1149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venir Next" panose="020B0503020202020204" pitchFamily="34" charset="0"/>
                <a:cs typeface="Arial" panose="020B0604020202020204" pitchFamily="34" charset="0"/>
              </a:rPr>
              <a:t>Keepers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92AFE7-5555-AB49-980A-0AB51D1769DD}"/>
              </a:ext>
            </a:extLst>
          </p:cNvPr>
          <p:cNvSpPr txBox="1"/>
          <p:nvPr/>
        </p:nvSpPr>
        <p:spPr>
          <a:xfrm>
            <a:off x="5139690" y="1709995"/>
            <a:ext cx="923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venir Next" panose="020B0503020202020204" pitchFamily="34" charset="0"/>
                <a:cs typeface="Arial" panose="020B0604020202020204" pitchFamily="34" charset="0"/>
              </a:rPr>
              <a:t>Cages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E6F169-5176-AA4B-99B5-C850E789291D}"/>
              </a:ext>
            </a:extLst>
          </p:cNvPr>
          <p:cNvSpPr txBox="1"/>
          <p:nvPr/>
        </p:nvSpPr>
        <p:spPr>
          <a:xfrm>
            <a:off x="5139690" y="3227289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err="1">
                <a:latin typeface="Avenir Next" panose="020B0503020202020204" pitchFamily="34" charset="0"/>
                <a:cs typeface="Arial" panose="020B0604020202020204" pitchFamily="34" charset="0"/>
              </a:rPr>
              <a:t>Lives_in</a:t>
            </a:r>
            <a:endParaRPr lang="en-US" sz="20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7" name="Table 17">
            <a:extLst>
              <a:ext uri="{FF2B5EF4-FFF2-40B4-BE49-F238E27FC236}">
                <a16:creationId xmlns:a16="http://schemas.microsoft.com/office/drawing/2014/main" id="{885E1BA5-DC08-9B45-AAD7-1C04A259AF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275339"/>
              </p:ext>
            </p:extLst>
          </p:nvPr>
        </p:nvGraphicFramePr>
        <p:xfrm>
          <a:off x="628019" y="3627399"/>
          <a:ext cx="1648545" cy="1235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5103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853442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aid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99973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EAA86E2E-C135-6340-9695-D985A76AA760}"/>
              </a:ext>
            </a:extLst>
          </p:cNvPr>
          <p:cNvSpPr txBox="1"/>
          <p:nvPr/>
        </p:nvSpPr>
        <p:spPr>
          <a:xfrm>
            <a:off x="628019" y="3227288"/>
            <a:ext cx="1303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err="1">
                <a:latin typeface="Avenir Next" panose="020B0503020202020204" pitchFamily="34" charset="0"/>
                <a:cs typeface="Arial" panose="020B0604020202020204" pitchFamily="34" charset="0"/>
              </a:rPr>
              <a:t>Cares_for</a:t>
            </a:r>
            <a:endParaRPr lang="en-US" sz="20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9" name="Table 17">
            <a:extLst>
              <a:ext uri="{FF2B5EF4-FFF2-40B4-BE49-F238E27FC236}">
                <a16:creationId xmlns:a16="http://schemas.microsoft.com/office/drawing/2014/main" id="{819B6A9D-461A-8C48-BC41-64CD366902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1458154"/>
              </p:ext>
            </p:extLst>
          </p:nvPr>
        </p:nvGraphicFramePr>
        <p:xfrm>
          <a:off x="5139690" y="3627537"/>
          <a:ext cx="1648545" cy="1235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5103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853442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cid</a:t>
                      </a:r>
                      <a:endParaRPr lang="en-US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aid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99973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24530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FEE3B-A9FC-B14D-A5AD-B32C8B4B5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70s Relational Model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39215731-56E5-E242-8C9B-F21AB610D6D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1" y="2110106"/>
          <a:ext cx="2581911" cy="9266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6085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1715826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Chuck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883091B-A277-FD47-9BF4-B25D5D95C5A5}"/>
              </a:ext>
            </a:extLst>
          </p:cNvPr>
          <p:cNvGraphicFramePr>
            <a:graphicFrameLocks/>
          </p:cNvGraphicFramePr>
          <p:nvPr/>
        </p:nvGraphicFramePr>
        <p:xfrm>
          <a:off x="2068756" y="5453846"/>
          <a:ext cx="4789329" cy="1235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6443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1596443">
                  <a:extLst>
                    <a:ext uri="{9D8B030D-6E8A-4147-A177-3AD203B41FA5}">
                      <a16:colId xmlns:a16="http://schemas.microsoft.com/office/drawing/2014/main" val="2135653995"/>
                    </a:ext>
                  </a:extLst>
                </a:gridCol>
                <a:gridCol w="1596443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aid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iguana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mochi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222440"/>
                  </a:ext>
                </a:extLst>
              </a:tr>
            </a:tbl>
          </a:graphicData>
        </a:graphic>
      </p:graphicFrame>
      <p:graphicFrame>
        <p:nvGraphicFramePr>
          <p:cNvPr id="19" name="Table 17">
            <a:extLst>
              <a:ext uri="{FF2B5EF4-FFF2-40B4-BE49-F238E27FC236}">
                <a16:creationId xmlns:a16="http://schemas.microsoft.com/office/drawing/2014/main" id="{73B1F234-EE1E-C04D-81F3-15D9816DE4AB}"/>
              </a:ext>
            </a:extLst>
          </p:cNvPr>
          <p:cNvGraphicFramePr>
            <a:graphicFrameLocks/>
          </p:cNvGraphicFramePr>
          <p:nvPr/>
        </p:nvGraphicFramePr>
        <p:xfrm>
          <a:off x="5139690" y="2110106"/>
          <a:ext cx="2581911" cy="9266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609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1721302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cid</a:t>
                      </a:r>
                      <a:endParaRPr lang="en-US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size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100ft</a:t>
                      </a:r>
                      <a:r>
                        <a:rPr lang="en-US" baseline="30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900ft</a:t>
                      </a:r>
                      <a:r>
                        <a:rPr lang="en-US" baseline="30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F06146C8-C956-0E48-B458-E4F4330DF05A}"/>
              </a:ext>
            </a:extLst>
          </p:cNvPr>
          <p:cNvSpPr txBox="1"/>
          <p:nvPr/>
        </p:nvSpPr>
        <p:spPr>
          <a:xfrm>
            <a:off x="2068125" y="5053736"/>
            <a:ext cx="1117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venir Next" panose="020B0503020202020204" pitchFamily="34" charset="0"/>
                <a:cs typeface="Arial" panose="020B0604020202020204" pitchFamily="34" charset="0"/>
              </a:rPr>
              <a:t>Animals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802C6C-FD8D-4D4B-B325-4B7E56FDF90C}"/>
              </a:ext>
            </a:extLst>
          </p:cNvPr>
          <p:cNvSpPr txBox="1"/>
          <p:nvPr/>
        </p:nvSpPr>
        <p:spPr>
          <a:xfrm>
            <a:off x="628019" y="1709995"/>
            <a:ext cx="1149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venir Next" panose="020B0503020202020204" pitchFamily="34" charset="0"/>
                <a:cs typeface="Arial" panose="020B0604020202020204" pitchFamily="34" charset="0"/>
              </a:rPr>
              <a:t>Keepers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92AFE7-5555-AB49-980A-0AB51D1769DD}"/>
              </a:ext>
            </a:extLst>
          </p:cNvPr>
          <p:cNvSpPr txBox="1"/>
          <p:nvPr/>
        </p:nvSpPr>
        <p:spPr>
          <a:xfrm>
            <a:off x="5139690" y="1709995"/>
            <a:ext cx="923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venir Next" panose="020B0503020202020204" pitchFamily="34" charset="0"/>
                <a:cs typeface="Arial" panose="020B0604020202020204" pitchFamily="34" charset="0"/>
              </a:rPr>
              <a:t>Cages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E6F169-5176-AA4B-99B5-C850E789291D}"/>
              </a:ext>
            </a:extLst>
          </p:cNvPr>
          <p:cNvSpPr txBox="1"/>
          <p:nvPr/>
        </p:nvSpPr>
        <p:spPr>
          <a:xfrm>
            <a:off x="5139690" y="3227289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err="1">
                <a:latin typeface="Avenir Next" panose="020B0503020202020204" pitchFamily="34" charset="0"/>
                <a:cs typeface="Arial" panose="020B0604020202020204" pitchFamily="34" charset="0"/>
              </a:rPr>
              <a:t>Lives_in</a:t>
            </a:r>
            <a:endParaRPr lang="en-US" sz="20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7" name="Table 17">
            <a:extLst>
              <a:ext uri="{FF2B5EF4-FFF2-40B4-BE49-F238E27FC236}">
                <a16:creationId xmlns:a16="http://schemas.microsoft.com/office/drawing/2014/main" id="{885E1BA5-DC08-9B45-AAD7-1C04A259AF9E}"/>
              </a:ext>
            </a:extLst>
          </p:cNvPr>
          <p:cNvGraphicFramePr>
            <a:graphicFrameLocks/>
          </p:cNvGraphicFramePr>
          <p:nvPr/>
        </p:nvGraphicFramePr>
        <p:xfrm>
          <a:off x="628019" y="3627399"/>
          <a:ext cx="1648545" cy="1235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5103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853442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aid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99973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EAA86E2E-C135-6340-9695-D985A76AA760}"/>
              </a:ext>
            </a:extLst>
          </p:cNvPr>
          <p:cNvSpPr txBox="1"/>
          <p:nvPr/>
        </p:nvSpPr>
        <p:spPr>
          <a:xfrm>
            <a:off x="628019" y="3227288"/>
            <a:ext cx="1303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err="1">
                <a:latin typeface="Avenir Next" panose="020B0503020202020204" pitchFamily="34" charset="0"/>
                <a:cs typeface="Arial" panose="020B0604020202020204" pitchFamily="34" charset="0"/>
              </a:rPr>
              <a:t>Cares_for</a:t>
            </a:r>
            <a:endParaRPr lang="en-US" sz="20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9" name="Table 17">
            <a:extLst>
              <a:ext uri="{FF2B5EF4-FFF2-40B4-BE49-F238E27FC236}">
                <a16:creationId xmlns:a16="http://schemas.microsoft.com/office/drawing/2014/main" id="{819B6A9D-461A-8C48-BC41-64CD366902C0}"/>
              </a:ext>
            </a:extLst>
          </p:cNvPr>
          <p:cNvGraphicFramePr>
            <a:graphicFrameLocks/>
          </p:cNvGraphicFramePr>
          <p:nvPr/>
        </p:nvGraphicFramePr>
        <p:xfrm>
          <a:off x="5139690" y="3627537"/>
          <a:ext cx="1648545" cy="1235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5103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853442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cid</a:t>
                      </a:r>
                      <a:endParaRPr lang="en-US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aid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99973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3550F597-CA49-4845-BFFD-93E0D961AC18}"/>
              </a:ext>
            </a:extLst>
          </p:cNvPr>
          <p:cNvSpPr/>
          <p:nvPr/>
        </p:nvSpPr>
        <p:spPr>
          <a:xfrm>
            <a:off x="505102" y="4014655"/>
            <a:ext cx="156754" cy="156754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78D8C09-1FC5-454F-80AA-06100EADC25F}"/>
              </a:ext>
            </a:extLst>
          </p:cNvPr>
          <p:cNvSpPr/>
          <p:nvPr/>
        </p:nvSpPr>
        <p:spPr>
          <a:xfrm>
            <a:off x="505102" y="4309984"/>
            <a:ext cx="156754" cy="156754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14020BDE-56CC-DC41-9681-8C1208A5E0BF}"/>
              </a:ext>
            </a:extLst>
          </p:cNvPr>
          <p:cNvCxnSpPr>
            <a:stCxn id="5" idx="2"/>
            <a:endCxn id="17" idx="1"/>
          </p:cNvCxnSpPr>
          <p:nvPr/>
        </p:nvCxnSpPr>
        <p:spPr>
          <a:xfrm rot="10800000" flipH="1">
            <a:off x="505101" y="2573424"/>
            <a:ext cx="123549" cy="1519609"/>
          </a:xfrm>
          <a:prstGeom prst="bentConnector3">
            <a:avLst>
              <a:gd name="adj1" fmla="val -18502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7635AC8F-4C3E-934F-8387-7E389D4D3F86}"/>
              </a:ext>
            </a:extLst>
          </p:cNvPr>
          <p:cNvCxnSpPr>
            <a:cxnSpLocks/>
            <a:stCxn id="16" idx="2"/>
          </p:cNvCxnSpPr>
          <p:nvPr/>
        </p:nvCxnSpPr>
        <p:spPr>
          <a:xfrm rot="10800000" flipH="1">
            <a:off x="505101" y="2854891"/>
            <a:ext cx="122917" cy="1533470"/>
          </a:xfrm>
          <a:prstGeom prst="bentConnector4">
            <a:avLst>
              <a:gd name="adj1" fmla="val -317479"/>
              <a:gd name="adj2" fmla="val 9983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5E04C822-D329-B74B-8EE1-1FD8B897F2E9}"/>
              </a:ext>
            </a:extLst>
          </p:cNvPr>
          <p:cNvSpPr/>
          <p:nvPr/>
        </p:nvSpPr>
        <p:spPr>
          <a:xfrm>
            <a:off x="2198187" y="4014655"/>
            <a:ext cx="156754" cy="156754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970C748-349B-A647-B7BF-417B8D3AEF1A}"/>
              </a:ext>
            </a:extLst>
          </p:cNvPr>
          <p:cNvSpPr/>
          <p:nvPr/>
        </p:nvSpPr>
        <p:spPr>
          <a:xfrm>
            <a:off x="2198187" y="4309984"/>
            <a:ext cx="156754" cy="156754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07D50A68-9F0F-ED4F-850E-10B7C0785D07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2354941" y="4093032"/>
            <a:ext cx="385189" cy="1827477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FCF32273-3C8E-3F46-AB11-149160648264}"/>
              </a:ext>
            </a:extLst>
          </p:cNvPr>
          <p:cNvCxnSpPr>
            <a:cxnSpLocks/>
            <a:stCxn id="31" idx="6"/>
          </p:cNvCxnSpPr>
          <p:nvPr/>
        </p:nvCxnSpPr>
        <p:spPr>
          <a:xfrm>
            <a:off x="2354941" y="4388361"/>
            <a:ext cx="78841" cy="1823094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972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Backyard flock owners: Be aware of virulent Newcastle ...">
            <a:extLst>
              <a:ext uri="{FF2B5EF4-FFF2-40B4-BE49-F238E27FC236}">
                <a16:creationId xmlns:a16="http://schemas.microsoft.com/office/drawing/2014/main" id="{C5EE28D0-4ABE-0D4F-BA98-CC7490346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45" y="681037"/>
            <a:ext cx="2103755" cy="303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ow Egg Farms Will Stop Killing Millions of Male Chicks ...">
            <a:extLst>
              <a:ext uri="{FF2B5EF4-FFF2-40B4-BE49-F238E27FC236}">
                <a16:creationId xmlns:a16="http://schemas.microsoft.com/office/drawing/2014/main" id="{2350B645-AD73-B54D-A75A-87BFB8D03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273" y="3991664"/>
            <a:ext cx="3562773" cy="267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CE49E9A-120B-1B45-935D-CA53F86346A0}"/>
              </a:ext>
            </a:extLst>
          </p:cNvPr>
          <p:cNvGrpSpPr/>
          <p:nvPr/>
        </p:nvGrpSpPr>
        <p:grpSpPr>
          <a:xfrm>
            <a:off x="3413760" y="900168"/>
            <a:ext cx="5337454" cy="2814320"/>
            <a:chOff x="3413760" y="900168"/>
            <a:chExt cx="5337454" cy="2814320"/>
          </a:xfrm>
        </p:grpSpPr>
        <p:pic>
          <p:nvPicPr>
            <p:cNvPr id="5" name="Picture 6" descr="Best chicken competition">
              <a:extLst>
                <a:ext uri="{FF2B5EF4-FFF2-40B4-BE49-F238E27FC236}">
                  <a16:creationId xmlns:a16="http://schemas.microsoft.com/office/drawing/2014/main" id="{4124F2E7-2DAA-5441-B4E5-32A5FBE715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8787" y="900168"/>
              <a:ext cx="3752427" cy="281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3AE8F0E-B8A3-8147-98CD-3E35FAD01A58}"/>
                </a:ext>
              </a:extLst>
            </p:cNvPr>
            <p:cNvSpPr txBox="1"/>
            <p:nvPr/>
          </p:nvSpPr>
          <p:spPr>
            <a:xfrm>
              <a:off x="3413760" y="1645920"/>
              <a:ext cx="1003801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600" dirty="0">
                  <a:latin typeface="Avenir Next" panose="020B0503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726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A78FA-C4D2-0D41-A801-480F1558C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70s Relational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54EDA-454A-AB47-BDD8-08BF37455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565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When do you want data independence?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l-GR" dirty="0"/>
              <a:t>δ</a:t>
            </a:r>
            <a:r>
              <a:rPr lang="en-US" dirty="0"/>
              <a:t>App &lt;&lt; </a:t>
            </a:r>
            <a:r>
              <a:rPr lang="el-GR" dirty="0"/>
              <a:t>δ</a:t>
            </a:r>
            <a:r>
              <a:rPr lang="en-US" dirty="0"/>
              <a:t>environment  </a:t>
            </a:r>
          </a:p>
          <a:p>
            <a:pPr marL="0" indent="0">
              <a:buNone/>
            </a:pPr>
            <a:r>
              <a:rPr lang="en-US" dirty="0"/>
              <a:t>					       - Hellerstein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Application logic evolves slowly</a:t>
            </a:r>
          </a:p>
          <a:p>
            <a:pPr marL="0" indent="0">
              <a:buNone/>
            </a:pPr>
            <a:r>
              <a:rPr lang="en-US" dirty="0"/>
              <a:t>Technology evolves rapidly</a:t>
            </a:r>
          </a:p>
          <a:p>
            <a:pPr marL="342900" lvl="1" indent="0">
              <a:buNone/>
            </a:pPr>
            <a:r>
              <a:rPr lang="en-US" dirty="0"/>
              <a:t>Change data layout</a:t>
            </a:r>
          </a:p>
          <a:p>
            <a:pPr marL="342900" lvl="1" indent="0">
              <a:buNone/>
            </a:pPr>
            <a:r>
              <a:rPr lang="en-US" dirty="0"/>
              <a:t>Change schema</a:t>
            </a:r>
          </a:p>
          <a:p>
            <a:pPr marL="342900" lvl="1" indent="0">
              <a:buNone/>
            </a:pPr>
            <a:r>
              <a:rPr lang="en-US" dirty="0"/>
              <a:t>Change/upgrade hardware</a:t>
            </a:r>
          </a:p>
          <a:p>
            <a:pPr marL="342900" lvl="1" indent="0">
              <a:buNone/>
            </a:pPr>
            <a:r>
              <a:rPr lang="en-US" dirty="0"/>
              <a:t>Data system is remote</a:t>
            </a:r>
          </a:p>
          <a:p>
            <a:pPr marL="342900" lvl="1" indent="0">
              <a:buNone/>
            </a:pPr>
            <a:r>
              <a:rPr lang="en-US" dirty="0"/>
              <a:t>Cloud</a:t>
            </a:r>
          </a:p>
          <a:p>
            <a:pPr marL="342900" lvl="1" indent="0">
              <a:buNone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423881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FB9B6-6976-7B47-8CB6-FEF0FE8EE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70s Will it run?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81BE4-381C-D742-BDAF-A7C2FCB93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Ingres @Berkeley </a:t>
            </a:r>
          </a:p>
          <a:p>
            <a:pPr marL="0" indent="0">
              <a:buNone/>
            </a:pPr>
            <a:r>
              <a:rPr lang="en-US" dirty="0" err="1"/>
              <a:t>Stonebraker</a:t>
            </a:r>
            <a:r>
              <a:rPr lang="en-US" dirty="0"/>
              <a:t> Turing #32 and Wang</a:t>
            </a:r>
          </a:p>
          <a:p>
            <a:pPr marL="0" indent="0">
              <a:buNone/>
            </a:pPr>
            <a:r>
              <a:rPr lang="en-US" dirty="0"/>
              <a:t>Begat </a:t>
            </a:r>
            <a:r>
              <a:rPr lang="en-US" i="1" dirty="0"/>
              <a:t>Ingres, </a:t>
            </a:r>
            <a:r>
              <a:rPr lang="en-US" i="1" dirty="0" err="1"/>
              <a:t>Bitton</a:t>
            </a:r>
            <a:r>
              <a:rPr lang="en-US" i="1" dirty="0"/>
              <a:t>-lee, Sybase, MS </a:t>
            </a:r>
            <a:r>
              <a:rPr lang="en-US" i="1" dirty="0" err="1"/>
              <a:t>SQLServer</a:t>
            </a:r>
            <a:r>
              <a:rPr lang="en-US" i="1" dirty="0"/>
              <a:t>, PACE, Tandem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System R @IBM</a:t>
            </a:r>
          </a:p>
          <a:p>
            <a:pPr marL="0" indent="0">
              <a:buNone/>
            </a:pPr>
            <a:r>
              <a:rPr lang="en-US" dirty="0"/>
              <a:t>Jim Gray Turing #22</a:t>
            </a:r>
          </a:p>
          <a:p>
            <a:pPr marL="0" indent="0">
              <a:buNone/>
            </a:pPr>
            <a:r>
              <a:rPr lang="en-US" dirty="0"/>
              <a:t>Big research team, 15 PhDs</a:t>
            </a:r>
          </a:p>
          <a:p>
            <a:pPr marL="0" indent="0">
              <a:buNone/>
            </a:pPr>
            <a:r>
              <a:rPr lang="en-US" dirty="0"/>
              <a:t>Begat </a:t>
            </a:r>
            <a:r>
              <a:rPr lang="en-US" i="1" dirty="0"/>
              <a:t>DB2, Oracle, HP </a:t>
            </a:r>
            <a:r>
              <a:rPr lang="en-US" i="1" dirty="0" err="1"/>
              <a:t>Allbase</a:t>
            </a:r>
            <a:r>
              <a:rPr lang="en-US" i="1" dirty="0"/>
              <a:t>, Tandem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Proved that theory is practical</a:t>
            </a:r>
          </a:p>
          <a:p>
            <a:pPr marL="0" indent="0">
              <a:buNone/>
            </a:pPr>
            <a:r>
              <a:rPr lang="en-US" dirty="0"/>
              <a:t>Spawned RDBMS market and modern data-oriented software</a:t>
            </a:r>
          </a:p>
        </p:txBody>
      </p:sp>
    </p:spTree>
    <p:extLst>
      <p:ext uri="{BB962C8B-B14F-4D97-AF65-F5344CB8AC3E}">
        <p14:creationId xmlns:p14="http://schemas.microsoft.com/office/powerpoint/2010/main" val="183191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4141-2DFA-8F4C-B6BF-BB7E62656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80s Will it Sell?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A0894-ECC7-7E47-ACE0-68FD73861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984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Heavyweights</a:t>
            </a:r>
          </a:p>
          <a:p>
            <a:pPr marL="0" indent="0">
              <a:buNone/>
            </a:pPr>
            <a:r>
              <a:rPr lang="en-US" dirty="0"/>
              <a:t>IBM doesn’t want to cannibalize IMS</a:t>
            </a:r>
          </a:p>
          <a:p>
            <a:pPr marL="0" indent="0">
              <a:buNone/>
            </a:pPr>
            <a:r>
              <a:rPr lang="en-US" dirty="0"/>
              <a:t>Oracle reads System R papers, and goes to market first</a:t>
            </a:r>
          </a:p>
          <a:p>
            <a:pPr marL="0" indent="0">
              <a:buNone/>
            </a:pPr>
            <a:r>
              <a:rPr lang="en-US" dirty="0"/>
              <a:t>IBM eventually releases DB2</a:t>
            </a:r>
          </a:p>
          <a:p>
            <a:pPr marL="0" indent="0">
              <a:buNone/>
            </a:pPr>
            <a:r>
              <a:rPr lang="en-US" dirty="0"/>
              <a:t>IBM chooses SQL, Oracle follows, becomes the standard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Crowd of players</a:t>
            </a:r>
          </a:p>
          <a:p>
            <a:pPr marL="0" indent="0">
              <a:buNone/>
            </a:pPr>
            <a:r>
              <a:rPr lang="en-US" dirty="0"/>
              <a:t>Jim Gray et al join Tandem </a:t>
            </a:r>
          </a:p>
          <a:p>
            <a:pPr marL="0" indent="0">
              <a:buNone/>
            </a:pPr>
            <a:r>
              <a:rPr lang="en-US" dirty="0" err="1"/>
              <a:t>Stonebraker</a:t>
            </a:r>
            <a:r>
              <a:rPr lang="en-US" dirty="0"/>
              <a:t> makes Ingres </a:t>
            </a:r>
            <a:r>
              <a:rPr lang="en-US" dirty="0">
                <a:sym typeface="Wingdings" pitchFamily="2" charset="2"/>
              </a:rPr>
              <a:t> Informix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Britton &amp; Lee from Ingres create Britton-Lee</a:t>
            </a:r>
          </a:p>
          <a:p>
            <a:pPr marL="0" indent="0">
              <a:buNone/>
            </a:pPr>
            <a:r>
              <a:rPr lang="en-US" dirty="0"/>
              <a:t>Epstein leaves BL to create </a:t>
            </a:r>
            <a:r>
              <a:rPr lang="en-US" dirty="0" err="1"/>
              <a:t>SyBase</a:t>
            </a:r>
            <a:r>
              <a:rPr lang="en-US" dirty="0"/>
              <a:t> (bought by SAP for $5B)</a:t>
            </a:r>
          </a:p>
          <a:p>
            <a:pPr marL="0" indent="0">
              <a:buNone/>
            </a:pPr>
            <a:r>
              <a:rPr lang="en-US" dirty="0"/>
              <a:t>Wang creates PACE</a:t>
            </a:r>
          </a:p>
          <a:p>
            <a:pPr marL="0" indent="0">
              <a:buNone/>
            </a:pPr>
            <a:r>
              <a:rPr lang="en-US" dirty="0"/>
              <a:t>Caltech alums start Teradata w/ networking tech </a:t>
            </a:r>
            <a:r>
              <a:rPr lang="en-US" dirty="0">
                <a:sym typeface="Wingdings" pitchFamily="2" charset="2"/>
              </a:rPr>
              <a:t> parallel DB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62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72F5D-4AAA-8B41-B870-E49AAB838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80s Object Oriented DBMS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382F5-F555-6444-A204-DE9E54682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Impedance mismatch between Objects and relational model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Struct person {</a:t>
            </a:r>
          </a:p>
          <a:p>
            <a:pPr marL="0" indent="0">
              <a:buNone/>
            </a:pPr>
            <a:r>
              <a:rPr lang="en-US" dirty="0"/>
              <a:t>  name string;</a:t>
            </a:r>
          </a:p>
          <a:p>
            <a:pPr marL="0" indent="0">
              <a:buNone/>
            </a:pPr>
            <a:r>
              <a:rPr lang="en-US" dirty="0"/>
              <a:t>  hobbies string[];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graphicFrame>
        <p:nvGraphicFramePr>
          <p:cNvPr id="4" name="Table 17">
            <a:extLst>
              <a:ext uri="{FF2B5EF4-FFF2-40B4-BE49-F238E27FC236}">
                <a16:creationId xmlns:a16="http://schemas.microsoft.com/office/drawing/2014/main" id="{35374980-0798-3C41-BBFA-0EA03ABBBE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1886565"/>
              </p:ext>
            </p:extLst>
          </p:nvPr>
        </p:nvGraphicFramePr>
        <p:xfrm>
          <a:off x="3857817" y="2895343"/>
          <a:ext cx="2125641" cy="9266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3032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1412609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pid</a:t>
                      </a:r>
                      <a:endParaRPr lang="en-US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Chuck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Jane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graphicFrame>
        <p:nvGraphicFramePr>
          <p:cNvPr id="5" name="Table 17">
            <a:extLst>
              <a:ext uri="{FF2B5EF4-FFF2-40B4-BE49-F238E27FC236}">
                <a16:creationId xmlns:a16="http://schemas.microsoft.com/office/drawing/2014/main" id="{1B3A1AE7-1256-C14D-9007-34D9A7419E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0728821"/>
              </p:ext>
            </p:extLst>
          </p:nvPr>
        </p:nvGraphicFramePr>
        <p:xfrm>
          <a:off x="6821409" y="2895343"/>
          <a:ext cx="2125641" cy="9266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8524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1417117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pid</a:t>
                      </a:r>
                      <a:endParaRPr lang="en-US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hobby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cheese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surfing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065B1BC-AF6E-534C-B33E-CCA6E0D788DE}"/>
              </a:ext>
            </a:extLst>
          </p:cNvPr>
          <p:cNvSpPr txBox="1"/>
          <p:nvPr/>
        </p:nvSpPr>
        <p:spPr>
          <a:xfrm>
            <a:off x="3857185" y="2495232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venir Next" panose="020B0503020202020204" pitchFamily="34" charset="0"/>
                <a:cs typeface="Arial" panose="020B0604020202020204" pitchFamily="34" charset="0"/>
              </a:rPr>
              <a:t>person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AE21DE-7209-974D-844D-6BDA2E09A6AA}"/>
              </a:ext>
            </a:extLst>
          </p:cNvPr>
          <p:cNvSpPr txBox="1"/>
          <p:nvPr/>
        </p:nvSpPr>
        <p:spPr>
          <a:xfrm>
            <a:off x="6821409" y="2495232"/>
            <a:ext cx="1967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err="1">
                <a:latin typeface="Avenir Next" panose="020B0503020202020204" pitchFamily="34" charset="0"/>
                <a:cs typeface="Arial" panose="020B0604020202020204" pitchFamily="34" charset="0"/>
              </a:rPr>
              <a:t>personhobbies</a:t>
            </a:r>
            <a:endParaRPr lang="en-US" sz="20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A0D72A-FA12-4641-8C07-0733C57C646D}"/>
              </a:ext>
            </a:extLst>
          </p:cNvPr>
          <p:cNvSpPr txBox="1"/>
          <p:nvPr/>
        </p:nvSpPr>
        <p:spPr>
          <a:xfrm>
            <a:off x="628650" y="4891695"/>
            <a:ext cx="700768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Translation cumbersome</a:t>
            </a:r>
          </a:p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Wanted to avoid the join</a:t>
            </a:r>
          </a:p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Prefer DOT notation e.g., </a:t>
            </a:r>
            <a:r>
              <a:rPr lang="en-US" sz="2800" dirty="0" err="1">
                <a:latin typeface="Avenir Next" panose="020B0503020202020204" pitchFamily="34" charset="0"/>
                <a:cs typeface="Arial" panose="020B0604020202020204" pitchFamily="34" charset="0"/>
              </a:rPr>
              <a:t>person.hobbies</a:t>
            </a:r>
            <a:endParaRPr lang="en-US" sz="28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2300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72F5D-4AAA-8B41-B870-E49AAB838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80s Object Oriented DBMS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382F5-F555-6444-A204-DE9E54682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Impedance mismatch between Objects and relational model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Struct person {</a:t>
            </a:r>
          </a:p>
          <a:p>
            <a:pPr marL="0" indent="0">
              <a:buNone/>
            </a:pPr>
            <a:r>
              <a:rPr lang="en-US" dirty="0"/>
              <a:t>  name string;</a:t>
            </a:r>
          </a:p>
          <a:p>
            <a:pPr marL="0" indent="0">
              <a:buNone/>
            </a:pPr>
            <a:r>
              <a:rPr lang="en-US" dirty="0"/>
              <a:t>  hobbies string[];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graphicFrame>
        <p:nvGraphicFramePr>
          <p:cNvPr id="13" name="Table 17">
            <a:extLst>
              <a:ext uri="{FF2B5EF4-FFF2-40B4-BE49-F238E27FC236}">
                <a16:creationId xmlns:a16="http://schemas.microsoft.com/office/drawing/2014/main" id="{13984607-4A60-BE4E-945E-09E04F0FE4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750718"/>
              </p:ext>
            </p:extLst>
          </p:nvPr>
        </p:nvGraphicFramePr>
        <p:xfrm>
          <a:off x="3857818" y="2895342"/>
          <a:ext cx="2430440" cy="11206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3649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916121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  <a:gridCol w="970670">
                  <a:extLst>
                    <a:ext uri="{9D8B030D-6E8A-4147-A177-3AD203B41FA5}">
                      <a16:colId xmlns:a16="http://schemas.microsoft.com/office/drawing/2014/main" val="341483070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pid</a:t>
                      </a:r>
                      <a:endParaRPr lang="en-US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hobbies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[cheese, surfing]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59BB0AC-85E0-A748-B17C-CCA9D84DC77C}"/>
              </a:ext>
            </a:extLst>
          </p:cNvPr>
          <p:cNvSpPr txBox="1"/>
          <p:nvPr/>
        </p:nvSpPr>
        <p:spPr>
          <a:xfrm>
            <a:off x="3857185" y="2495231"/>
            <a:ext cx="1319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Avenir Next" panose="020B0503020202020204" pitchFamily="34" charset="0"/>
                <a:cs typeface="Arial" panose="020B0604020202020204" pitchFamily="34" charset="0"/>
              </a:rPr>
              <a:t>person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522736-2A18-874A-A302-F67E8401909B}"/>
              </a:ext>
            </a:extLst>
          </p:cNvPr>
          <p:cNvSpPr txBox="1"/>
          <p:nvPr/>
        </p:nvSpPr>
        <p:spPr>
          <a:xfrm>
            <a:off x="6654696" y="2441525"/>
            <a:ext cx="230063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1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name: “Chuck”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hobbies: [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“cheese”,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“surfing”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]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0FB69D-3A1A-2A49-A9C9-4AB2BDD7E00B}"/>
              </a:ext>
            </a:extLst>
          </p:cNvPr>
          <p:cNvSpPr txBox="1"/>
          <p:nvPr/>
        </p:nvSpPr>
        <p:spPr>
          <a:xfrm>
            <a:off x="1591729" y="5253496"/>
            <a:ext cx="59605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dirty="0">
                <a:latin typeface="Avenir Next" panose="020B0503020202020204" pitchFamily="34" charset="0"/>
                <a:cs typeface="Arial" panose="020B0604020202020204" pitchFamily="34" charset="0"/>
              </a:rPr>
              <a:t>Nested Relational Model</a:t>
            </a:r>
          </a:p>
        </p:txBody>
      </p:sp>
    </p:spTree>
    <p:extLst>
      <p:ext uri="{BB962C8B-B14F-4D97-AF65-F5344CB8AC3E}">
        <p14:creationId xmlns:p14="http://schemas.microsoft.com/office/powerpoint/2010/main" val="32253875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72F5D-4AAA-8B41-B870-E49AAB838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80s Object Oriented DBMS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382F5-F555-6444-A204-DE9E54682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Impedance mismatch between Objects and relational model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Struct person {</a:t>
            </a:r>
          </a:p>
          <a:p>
            <a:pPr marL="0" indent="0">
              <a:buNone/>
            </a:pPr>
            <a:r>
              <a:rPr lang="en-US" dirty="0"/>
              <a:t>  name string;</a:t>
            </a:r>
          </a:p>
          <a:p>
            <a:pPr marL="0" indent="0">
              <a:buNone/>
            </a:pPr>
            <a:r>
              <a:rPr lang="en-US" dirty="0"/>
              <a:t>  hobbies string[];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graphicFrame>
        <p:nvGraphicFramePr>
          <p:cNvPr id="13" name="Table 17">
            <a:extLst>
              <a:ext uri="{FF2B5EF4-FFF2-40B4-BE49-F238E27FC236}">
                <a16:creationId xmlns:a16="http://schemas.microsoft.com/office/drawing/2014/main" id="{13984607-4A60-BE4E-945E-09E04F0FE443}"/>
              </a:ext>
            </a:extLst>
          </p:cNvPr>
          <p:cNvGraphicFramePr>
            <a:graphicFrameLocks/>
          </p:cNvGraphicFramePr>
          <p:nvPr/>
        </p:nvGraphicFramePr>
        <p:xfrm>
          <a:off x="3857818" y="2895342"/>
          <a:ext cx="2430440" cy="11206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3649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916121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  <a:gridCol w="970670">
                  <a:extLst>
                    <a:ext uri="{9D8B030D-6E8A-4147-A177-3AD203B41FA5}">
                      <a16:colId xmlns:a16="http://schemas.microsoft.com/office/drawing/2014/main" val="341483070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pid</a:t>
                      </a:r>
                      <a:endParaRPr lang="en-US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hobbies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[cheese, surfing]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59BB0AC-85E0-A748-B17C-CCA9D84DC77C}"/>
              </a:ext>
            </a:extLst>
          </p:cNvPr>
          <p:cNvSpPr txBox="1"/>
          <p:nvPr/>
        </p:nvSpPr>
        <p:spPr>
          <a:xfrm>
            <a:off x="3857185" y="2495231"/>
            <a:ext cx="1319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Avenir Next" panose="020B0503020202020204" pitchFamily="34" charset="0"/>
                <a:cs typeface="Arial" panose="020B0604020202020204" pitchFamily="34" charset="0"/>
              </a:rPr>
              <a:t>person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522736-2A18-874A-A302-F67E8401909B}"/>
              </a:ext>
            </a:extLst>
          </p:cNvPr>
          <p:cNvSpPr txBox="1"/>
          <p:nvPr/>
        </p:nvSpPr>
        <p:spPr>
          <a:xfrm>
            <a:off x="6654696" y="2441525"/>
            <a:ext cx="230063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1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name: “Chuck”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hobbies: [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“cheese”,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“surfing”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]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0FB69D-3A1A-2A49-A9C9-4AB2BDD7E00B}"/>
              </a:ext>
            </a:extLst>
          </p:cNvPr>
          <p:cNvSpPr txBox="1"/>
          <p:nvPr/>
        </p:nvSpPr>
        <p:spPr>
          <a:xfrm>
            <a:off x="628650" y="4676992"/>
            <a:ext cx="542834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Hard to query against</a:t>
            </a:r>
          </a:p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Vender lock-in, language lock-in</a:t>
            </a:r>
          </a:p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NoSQL before it was cool</a:t>
            </a:r>
          </a:p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Mostly addressed by ORMs</a:t>
            </a:r>
          </a:p>
        </p:txBody>
      </p:sp>
    </p:spTree>
    <p:extLst>
      <p:ext uri="{BB962C8B-B14F-4D97-AF65-F5344CB8AC3E}">
        <p14:creationId xmlns:p14="http://schemas.microsoft.com/office/powerpoint/2010/main" val="13215446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6367-5594-804B-A3D9-14736405A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90s More Money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8AEBE-3ACB-F246-9543-61A750885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Sybase</a:t>
            </a:r>
            <a:r>
              <a:rPr lang="en-US" dirty="0"/>
              <a:t> licensed by Microsoft for x86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/>
              <a:t>Microsoft</a:t>
            </a:r>
            <a:r>
              <a:rPr lang="en-US" i="1" dirty="0">
                <a:sym typeface="Wingdings" pitchFamily="2" charset="2"/>
              </a:rPr>
              <a:t> </a:t>
            </a:r>
            <a:r>
              <a:rPr lang="en-US" i="1" dirty="0" err="1">
                <a:sym typeface="Wingdings" pitchFamily="2" charset="2"/>
              </a:rPr>
              <a:t>SQLServer</a:t>
            </a:r>
            <a:endParaRPr lang="en-US" i="1" dirty="0">
              <a:sym typeface="Wingdings" pitchFamily="2" charset="2"/>
            </a:endParaRP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i="1" dirty="0">
                <a:sym typeface="Wingdings" pitchFamily="2" charset="2"/>
              </a:rPr>
              <a:t>MySQL</a:t>
            </a:r>
            <a:r>
              <a:rPr lang="en-US" dirty="0">
                <a:sym typeface="Wingdings" pitchFamily="2" charset="2"/>
              </a:rPr>
              <a:t> created</a:t>
            </a: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i="1" dirty="0">
                <a:sym typeface="Wingdings" pitchFamily="2" charset="2"/>
              </a:rPr>
              <a:t>Postgres</a:t>
            </a:r>
            <a:r>
              <a:rPr lang="en-US" dirty="0">
                <a:sym typeface="Wingdings" pitchFamily="2" charset="2"/>
              </a:rPr>
              <a:t> adds support for SQL  </a:t>
            </a:r>
            <a:r>
              <a:rPr lang="en-US" i="1" dirty="0">
                <a:sym typeface="Wingdings" pitchFamily="2" charset="2"/>
              </a:rPr>
              <a:t>PostgreSQL</a:t>
            </a: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i="1" dirty="0">
                <a:sym typeface="Wingdings" pitchFamily="2" charset="2"/>
              </a:rPr>
              <a:t>SQLite</a:t>
            </a:r>
            <a:r>
              <a:rPr lang="en-US" dirty="0">
                <a:sym typeface="Wingdings" pitchFamily="2" charset="2"/>
              </a:rPr>
              <a:t> created. 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Most popular DB in the world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Second most popular software library in the world (after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zlib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9145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1BDBE-3811-5B44-A287-159CE63D2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00s Data Warehouses aka OLAP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79BFB-821D-5948-A2BC-6F284D4F5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Companies accumulate transaction data, want to analyze</a:t>
            </a:r>
          </a:p>
          <a:p>
            <a:pPr marL="0" indent="0">
              <a:buNone/>
            </a:pPr>
            <a:r>
              <a:rPr lang="en-US" dirty="0"/>
              <a:t>Want high throughput (OLAP)</a:t>
            </a:r>
          </a:p>
          <a:p>
            <a:pPr marL="0" indent="0">
              <a:buNone/>
            </a:pPr>
            <a:r>
              <a:rPr lang="en-US" dirty="0"/>
              <a:t>Distributed shared nothing databases</a:t>
            </a:r>
          </a:p>
          <a:p>
            <a:pPr marL="0" indent="0">
              <a:buNone/>
            </a:pPr>
            <a:r>
              <a:rPr lang="en-US" dirty="0"/>
              <a:t>Mostly closed source</a:t>
            </a:r>
          </a:p>
          <a:p>
            <a:pPr marL="0" indent="0">
              <a:buNone/>
            </a:pPr>
            <a:r>
              <a:rPr lang="en-US" dirty="0"/>
              <a:t>Limited scalability (tens of nodes)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PostgreSQL begats Netezza, Greenplum</a:t>
            </a:r>
          </a:p>
          <a:p>
            <a:pPr marL="0" indent="0">
              <a:buNone/>
            </a:pPr>
            <a:r>
              <a:rPr lang="en-US" i="1" dirty="0" err="1"/>
              <a:t>MonetDB</a:t>
            </a:r>
            <a:r>
              <a:rPr lang="en-US" i="1" dirty="0"/>
              <a:t> from CWI</a:t>
            </a:r>
          </a:p>
          <a:p>
            <a:pPr marL="0" indent="0">
              <a:buNone/>
            </a:pPr>
            <a:r>
              <a:rPr lang="en-US" i="1" dirty="0"/>
              <a:t>Vertica from MIT</a:t>
            </a:r>
          </a:p>
          <a:p>
            <a:pPr marL="0" indent="0">
              <a:buNone/>
            </a:pPr>
            <a:r>
              <a:rPr lang="en-US" i="1" dirty="0" err="1"/>
              <a:t>Paraccel</a:t>
            </a:r>
            <a:r>
              <a:rPr lang="en-US" i="1" dirty="0"/>
              <a:t> </a:t>
            </a:r>
            <a:r>
              <a:rPr lang="en-US" i="1" dirty="0">
                <a:sym typeface="Wingdings" pitchFamily="2" charset="2"/>
              </a:rPr>
              <a:t> RedShift</a:t>
            </a:r>
          </a:p>
        </p:txBody>
      </p:sp>
    </p:spTree>
    <p:extLst>
      <p:ext uri="{BB962C8B-B14F-4D97-AF65-F5344CB8AC3E}">
        <p14:creationId xmlns:p14="http://schemas.microsoft.com/office/powerpoint/2010/main" val="41073625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2307-B338-A741-8908-E32F39A9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00s The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E9D81-AAF0-7942-8825-02C1F6B20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Internet companies want scalability over all else</a:t>
            </a:r>
          </a:p>
          <a:p>
            <a:pPr marL="0" indent="0">
              <a:buNone/>
            </a:pPr>
            <a:r>
              <a:rPr lang="en-US" dirty="0"/>
              <a:t>Give up most of RDBMS features for scalability</a:t>
            </a:r>
          </a:p>
          <a:p>
            <a:pPr marL="342900" lvl="1" indent="0">
              <a:buNone/>
            </a:pPr>
            <a:r>
              <a:rPr lang="en-US" dirty="0"/>
              <a:t>Schema, relational model, ACID, SQL, strong consistency</a:t>
            </a:r>
          </a:p>
          <a:p>
            <a:pPr marL="0" indent="0">
              <a:buNone/>
            </a:pPr>
            <a:r>
              <a:rPr lang="en-US" dirty="0"/>
              <a:t>Rise of eventually consistent NoSQL stores</a:t>
            </a:r>
          </a:p>
          <a:p>
            <a:pPr marL="0" indent="0">
              <a:buNone/>
            </a:pPr>
            <a:r>
              <a:rPr lang="en-US" dirty="0"/>
              <a:t>Open Source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 err="1"/>
              <a:t>BigTable</a:t>
            </a:r>
            <a:r>
              <a:rPr lang="en-US" i="1" dirty="0"/>
              <a:t>, Dynamo, </a:t>
            </a:r>
            <a:r>
              <a:rPr lang="en-US" i="1" dirty="0" err="1"/>
              <a:t>Hbase</a:t>
            </a:r>
            <a:r>
              <a:rPr lang="en-US" i="1" dirty="0"/>
              <a:t>, MongoDB, Couchbase, Cassandra</a:t>
            </a:r>
          </a:p>
        </p:txBody>
      </p:sp>
    </p:spTree>
    <p:extLst>
      <p:ext uri="{BB962C8B-B14F-4D97-AF65-F5344CB8AC3E}">
        <p14:creationId xmlns:p14="http://schemas.microsoft.com/office/powerpoint/2010/main" val="6865926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2307-B338-A741-8908-E32F39A9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10s NewSQL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E9D81-AAF0-7942-8825-02C1F6B20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Eventual consistency is difficult to program against</a:t>
            </a:r>
          </a:p>
          <a:p>
            <a:pPr marL="0" indent="0">
              <a:buNone/>
            </a:pPr>
            <a:r>
              <a:rPr lang="en-US" dirty="0"/>
              <a:t>Scalable distributed DBs that support ACID, SQL</a:t>
            </a:r>
          </a:p>
          <a:p>
            <a:pPr marL="0" indent="0">
              <a:buNone/>
            </a:pPr>
            <a:r>
              <a:rPr lang="en-US" dirty="0"/>
              <a:t>Shared nothing via partitioning (</a:t>
            </a:r>
            <a:r>
              <a:rPr lang="en-US" dirty="0" err="1"/>
              <a:t>sharding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Industry: Google Spanner, </a:t>
            </a:r>
            <a:r>
              <a:rPr lang="en-US" i="1" dirty="0" err="1"/>
              <a:t>MemSQL</a:t>
            </a:r>
            <a:r>
              <a:rPr lang="en-US" i="1" dirty="0"/>
              <a:t>, SAP Hana</a:t>
            </a:r>
          </a:p>
          <a:p>
            <a:pPr marL="0" indent="0">
              <a:buNone/>
            </a:pPr>
            <a:r>
              <a:rPr lang="en-US" i="1" dirty="0"/>
              <a:t>Academic</a:t>
            </a:r>
            <a:r>
              <a:rPr lang="en-US" i="1" dirty="0">
                <a:sym typeface="Wingdings" pitchFamily="2" charset="2"/>
              </a:rPr>
              <a:t> Company</a:t>
            </a:r>
            <a:r>
              <a:rPr lang="en-US" i="1" dirty="0"/>
              <a:t>: </a:t>
            </a:r>
            <a:r>
              <a:rPr lang="en-US" i="1" dirty="0" err="1"/>
              <a:t>Hstore</a:t>
            </a:r>
            <a:r>
              <a:rPr lang="en-US" i="1" dirty="0"/>
              <a:t> </a:t>
            </a:r>
            <a:r>
              <a:rPr lang="en-US" i="1" dirty="0">
                <a:sym typeface="Wingdings" pitchFamily="2" charset="2"/>
              </a:rPr>
              <a:t> </a:t>
            </a:r>
            <a:r>
              <a:rPr lang="en-US" i="1" dirty="0" err="1"/>
              <a:t>VoltDB</a:t>
            </a:r>
            <a:r>
              <a:rPr lang="en-US" i="1" dirty="0"/>
              <a:t>, Hyper, </a:t>
            </a:r>
          </a:p>
          <a:p>
            <a:pPr marL="0" indent="0">
              <a:buNone/>
            </a:pPr>
            <a:r>
              <a:rPr lang="en-US" i="1" dirty="0"/>
              <a:t>Open Source: </a:t>
            </a:r>
            <a:r>
              <a:rPr lang="en-US" i="1" dirty="0" err="1"/>
              <a:t>Yugabyte</a:t>
            </a:r>
            <a:r>
              <a:rPr lang="en-US" i="1" dirty="0"/>
              <a:t>, Cockroach</a:t>
            </a:r>
          </a:p>
        </p:txBody>
      </p:sp>
    </p:spTree>
    <p:extLst>
      <p:ext uri="{BB962C8B-B14F-4D97-AF65-F5344CB8AC3E}">
        <p14:creationId xmlns:p14="http://schemas.microsoft.com/office/powerpoint/2010/main" val="3400713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33CCC-5D57-FC40-9157-515C025E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Participation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5346E-15EA-2A40-9325-D8771BEF6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Raise Hand to speak</a:t>
            </a:r>
          </a:p>
          <a:p>
            <a:pPr marL="0" indent="0">
              <a:buNone/>
            </a:pPr>
            <a:r>
              <a:rPr lang="en-US" dirty="0"/>
              <a:t>Share thoughts and questions in chat</a:t>
            </a:r>
          </a:p>
          <a:p>
            <a:pPr marL="0" indent="0">
              <a:buNone/>
            </a:pPr>
            <a:r>
              <a:rPr lang="en-US" dirty="0"/>
              <a:t>Thank/applaud colleagues that speak up/present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 may ask individuals to share thoughts on the readings</a:t>
            </a:r>
          </a:p>
        </p:txBody>
      </p:sp>
    </p:spTree>
    <p:extLst>
      <p:ext uri="{BB962C8B-B14F-4D97-AF65-F5344CB8AC3E}">
        <p14:creationId xmlns:p14="http://schemas.microsoft.com/office/powerpoint/2010/main" val="22099005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2307-B338-A741-8908-E32F39A9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10s Cloud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E9D81-AAF0-7942-8825-02C1F6B20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Cloud infrastructure = Scalable resource provisioning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Early on</a:t>
            </a:r>
            <a:r>
              <a:rPr lang="en-US" dirty="0"/>
              <a:t> containerize open source databases</a:t>
            </a:r>
          </a:p>
          <a:p>
            <a:pPr marL="0" indent="0">
              <a:buNone/>
            </a:pPr>
            <a:r>
              <a:rPr lang="en-US" dirty="0"/>
              <a:t>Provides </a:t>
            </a:r>
            <a:r>
              <a:rPr lang="en-US" dirty="0" err="1"/>
              <a:t>devops</a:t>
            </a:r>
            <a:r>
              <a:rPr lang="en-US" dirty="0"/>
              <a:t>, provisioning</a:t>
            </a:r>
          </a:p>
          <a:p>
            <a:pPr marL="0" indent="0">
              <a:buNone/>
            </a:pPr>
            <a:r>
              <a:rPr lang="en-US" dirty="0"/>
              <a:t>Doesn’t best leverage cloud</a:t>
            </a:r>
          </a:p>
          <a:p>
            <a:pPr marL="0" indent="0">
              <a:buNone/>
            </a:pPr>
            <a:r>
              <a:rPr lang="en-US" i="1" dirty="0"/>
              <a:t>AWS </a:t>
            </a:r>
            <a:r>
              <a:rPr lang="en-US" i="1" dirty="0" err="1"/>
              <a:t>Postgresql</a:t>
            </a:r>
            <a:r>
              <a:rPr lang="en-US" i="1" dirty="0"/>
              <a:t>, Amazon RDS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Cloud native databases</a:t>
            </a:r>
          </a:p>
          <a:p>
            <a:pPr marL="0" indent="0">
              <a:buNone/>
            </a:pPr>
            <a:r>
              <a:rPr lang="en-US" dirty="0"/>
              <a:t>Optimized for distributed storage (shared disk)</a:t>
            </a:r>
          </a:p>
          <a:p>
            <a:pPr marL="0" indent="0">
              <a:buNone/>
            </a:pPr>
            <a:r>
              <a:rPr lang="en-US" dirty="0"/>
              <a:t>Decouples storage and execution, scales independently</a:t>
            </a:r>
          </a:p>
          <a:p>
            <a:pPr marL="0" indent="0">
              <a:buNone/>
            </a:pPr>
            <a:r>
              <a:rPr lang="en-US" dirty="0"/>
              <a:t>Lots of connectors to the “data lake”</a:t>
            </a:r>
          </a:p>
          <a:p>
            <a:pPr marL="0" indent="0">
              <a:buNone/>
            </a:pPr>
            <a:r>
              <a:rPr lang="en-US" i="1" dirty="0"/>
              <a:t>Presto, Snowflake, Apache Drill, AWS Redshift,  Azure Cloud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2590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9BF48-06DB-7346-A69E-5BACD3F7D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10s Specialized DBs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7317A-4205-1242-9662-E34B2638A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Graph systems</a:t>
            </a:r>
          </a:p>
          <a:p>
            <a:pPr marL="0" indent="0">
              <a:buNone/>
            </a:pPr>
            <a:r>
              <a:rPr lang="en-US" dirty="0"/>
              <a:t>Graph API over relational (node, edge) data</a:t>
            </a:r>
          </a:p>
          <a:p>
            <a:pPr marL="0" indent="0">
              <a:buNone/>
            </a:pPr>
            <a:r>
              <a:rPr lang="en-US" dirty="0"/>
              <a:t>CIDR 2015 GRAL: fast DBMS &gt; specialized graph engines</a:t>
            </a:r>
          </a:p>
          <a:p>
            <a:pPr marL="0" indent="0">
              <a:buNone/>
            </a:pPr>
            <a:r>
              <a:rPr lang="en-US" dirty="0"/>
              <a:t>Adage: graph traversals are joins.  DBs are </a:t>
            </a:r>
            <a:r>
              <a:rPr lang="en-US" i="1" dirty="0"/>
              <a:t>very good</a:t>
            </a:r>
            <a:r>
              <a:rPr lang="en-US" dirty="0"/>
              <a:t> at joins</a:t>
            </a:r>
          </a:p>
          <a:p>
            <a:pPr marL="0" indent="0">
              <a:buNone/>
            </a:pPr>
            <a:r>
              <a:rPr lang="en-US" i="1" dirty="0"/>
              <a:t>Neo4J, </a:t>
            </a:r>
            <a:r>
              <a:rPr lang="en-US" i="1" dirty="0" err="1"/>
              <a:t>Dgraph</a:t>
            </a:r>
            <a:r>
              <a:rPr lang="en-US" i="1" dirty="0"/>
              <a:t>, </a:t>
            </a:r>
            <a:r>
              <a:rPr lang="en-US" i="1" dirty="0" err="1"/>
              <a:t>Graphbase</a:t>
            </a:r>
            <a:r>
              <a:rPr lang="en-US" i="1" dirty="0"/>
              <a:t>, </a:t>
            </a:r>
            <a:r>
              <a:rPr lang="en-US" i="1" dirty="0" err="1"/>
              <a:t>Giraph</a:t>
            </a:r>
            <a:r>
              <a:rPr lang="en-US" i="1" dirty="0"/>
              <a:t>, </a:t>
            </a:r>
            <a:r>
              <a:rPr lang="en-US" i="1" dirty="0" err="1"/>
              <a:t>GraphX</a:t>
            </a:r>
            <a:endParaRPr lang="en-US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Time series</a:t>
            </a:r>
          </a:p>
          <a:p>
            <a:pPr marL="0" indent="0">
              <a:buNone/>
            </a:pPr>
            <a:r>
              <a:rPr lang="en-US" dirty="0"/>
              <a:t>Timestamp + a few attributes</a:t>
            </a:r>
          </a:p>
          <a:p>
            <a:pPr marL="0" indent="0">
              <a:buNone/>
            </a:pPr>
            <a:r>
              <a:rPr lang="en-US" dirty="0"/>
              <a:t>Custom indexing, execution for high performance</a:t>
            </a:r>
          </a:p>
          <a:p>
            <a:pPr marL="0" indent="0">
              <a:buNone/>
            </a:pPr>
            <a:r>
              <a:rPr lang="en-US" i="1" dirty="0"/>
              <a:t>Timescale, </a:t>
            </a:r>
            <a:r>
              <a:rPr lang="en-US" i="1" dirty="0" err="1"/>
              <a:t>InfluxDB</a:t>
            </a:r>
            <a:r>
              <a:rPr lang="en-US" i="1" dirty="0"/>
              <a:t>, </a:t>
            </a:r>
            <a:r>
              <a:rPr lang="en-US" i="1" dirty="0" err="1"/>
              <a:t>clickhouse</a:t>
            </a:r>
            <a:r>
              <a:rPr lang="en-US" i="1" dirty="0"/>
              <a:t>,</a:t>
            </a:r>
          </a:p>
          <a:p>
            <a:pPr marL="3429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548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9BF48-06DB-7346-A69E-5BACD3F7D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10s Specialized DBs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7317A-4205-1242-9662-E34B2638A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1006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Streaming</a:t>
            </a:r>
          </a:p>
          <a:p>
            <a:pPr marL="0" indent="0">
              <a:buNone/>
            </a:pPr>
            <a:r>
              <a:rPr lang="en-US" dirty="0"/>
              <a:t>Events arrive in a “stream”</a:t>
            </a:r>
          </a:p>
          <a:p>
            <a:pPr marL="0" indent="0">
              <a:buNone/>
            </a:pPr>
            <a:r>
              <a:rPr lang="en-US" dirty="0"/>
              <a:t>Querying over an infinitely growing table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Evolution of streaming systems</a:t>
            </a:r>
          </a:p>
          <a:p>
            <a:pPr marL="0" indent="0">
              <a:buNone/>
            </a:pPr>
            <a:r>
              <a:rPr lang="en-US" dirty="0"/>
              <a:t>Continuous queries: </a:t>
            </a:r>
            <a:r>
              <a:rPr lang="en-US" i="1" dirty="0"/>
              <a:t>SASE, Telegraph, STREAM</a:t>
            </a:r>
          </a:p>
          <a:p>
            <a:pPr marL="0" indent="0">
              <a:buNone/>
            </a:pPr>
            <a:r>
              <a:rPr lang="en-US" dirty="0"/>
              <a:t>Sliding windows: </a:t>
            </a:r>
            <a:r>
              <a:rPr lang="en-US" i="1" dirty="0"/>
              <a:t>Aurora, Oracle CQL</a:t>
            </a:r>
          </a:p>
          <a:p>
            <a:pPr marL="0" indent="0">
              <a:buNone/>
            </a:pPr>
            <a:r>
              <a:rPr lang="en-US" dirty="0"/>
              <a:t>Scalability, Best-effort semantics: </a:t>
            </a:r>
            <a:r>
              <a:rPr lang="en-US" i="1" dirty="0"/>
              <a:t>Twitter Storm</a:t>
            </a:r>
          </a:p>
          <a:p>
            <a:pPr marL="0" indent="0">
              <a:buNone/>
            </a:pPr>
            <a:r>
              <a:rPr lang="en-US" dirty="0"/>
              <a:t>Out of order, state: </a:t>
            </a:r>
            <a:r>
              <a:rPr lang="en-US" i="1" dirty="0" err="1"/>
              <a:t>Flink</a:t>
            </a:r>
            <a:r>
              <a:rPr lang="en-US" i="1" dirty="0"/>
              <a:t>, Spark Streaming, Kafka, Materialized</a:t>
            </a:r>
          </a:p>
          <a:p>
            <a:pPr marL="3429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2293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658CF-AE64-5547-A8DA-99D802DAC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10s DBs for 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86AC4-6ECE-E04F-AB05-9E4C3FE6F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Classic DB architecture are still good bones</a:t>
            </a:r>
          </a:p>
          <a:p>
            <a:pPr marL="0" indent="0">
              <a:buNone/>
            </a:pPr>
            <a:r>
              <a:rPr lang="en-US" dirty="0"/>
              <a:t>RDBMS is mostly commodity</a:t>
            </a:r>
          </a:p>
          <a:p>
            <a:pPr marL="0" indent="0">
              <a:buNone/>
            </a:pPr>
            <a:r>
              <a:rPr lang="en-US" dirty="0"/>
              <a:t>Market shift toward “massive scale” and “for X”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Where X is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Ads</a:t>
            </a:r>
          </a:p>
          <a:p>
            <a:pPr marL="0" indent="0">
              <a:buNone/>
            </a:pPr>
            <a:r>
              <a:rPr lang="en-US" dirty="0"/>
              <a:t>Video</a:t>
            </a:r>
          </a:p>
          <a:p>
            <a:pPr marL="0" indent="0">
              <a:buNone/>
            </a:pPr>
            <a:r>
              <a:rPr lang="en-US" dirty="0"/>
              <a:t>Astronomy</a:t>
            </a:r>
          </a:p>
          <a:p>
            <a:pPr marL="0" indent="0">
              <a:buNone/>
            </a:pPr>
            <a:r>
              <a:rPr lang="en-US" dirty="0"/>
              <a:t>ML</a:t>
            </a:r>
          </a:p>
          <a:p>
            <a:pPr marL="0" indent="0">
              <a:buNone/>
            </a:pPr>
            <a:r>
              <a:rPr lang="en-US" dirty="0"/>
              <a:t>Vis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8E8C01-E159-4348-A4F6-1B9AB8BD1362}"/>
              </a:ext>
            </a:extLst>
          </p:cNvPr>
          <p:cNvSpPr txBox="1"/>
          <p:nvPr/>
        </p:nvSpPr>
        <p:spPr>
          <a:xfrm>
            <a:off x="3416970" y="3751037"/>
            <a:ext cx="54315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dirty="0">
                <a:latin typeface="Avenir Next" panose="020B0503020202020204" pitchFamily="34" charset="0"/>
                <a:cs typeface="Arial" panose="020B0604020202020204" pitchFamily="34" charset="0"/>
              </a:rPr>
              <a:t>Rule of thumb</a:t>
            </a:r>
          </a:p>
          <a:p>
            <a:pPr algn="l"/>
            <a:r>
              <a:rPr lang="en-US" sz="4000" dirty="0">
                <a:latin typeface="Avenir Next" panose="020B0503020202020204" pitchFamily="34" charset="0"/>
                <a:cs typeface="Arial" panose="020B0604020202020204" pitchFamily="34" charset="0"/>
              </a:rPr>
              <a:t>10x better not enough</a:t>
            </a:r>
          </a:p>
          <a:p>
            <a:pPr algn="l"/>
            <a:r>
              <a:rPr lang="en-US" sz="4000" dirty="0">
                <a:latin typeface="Avenir Next" panose="020B0503020202020204" pitchFamily="34" charset="0"/>
                <a:cs typeface="Arial" panose="020B0604020202020204" pitchFamily="34" charset="0"/>
              </a:rPr>
              <a:t>&gt;50x better</a:t>
            </a:r>
          </a:p>
        </p:txBody>
      </p:sp>
    </p:spTree>
    <p:extLst>
      <p:ext uri="{BB962C8B-B14F-4D97-AF65-F5344CB8AC3E}">
        <p14:creationId xmlns:p14="http://schemas.microsoft.com/office/powerpoint/2010/main" val="210941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66F8E-D6A6-3147-B9F5-B57FB5E4F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the end of the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D8B34-8A4E-A24A-A091-3BABADD28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b="1" dirty="0"/>
              <a:t>Salesforce</a:t>
            </a:r>
            <a:r>
              <a:rPr lang="en-US" dirty="0"/>
              <a:t>: CRM</a:t>
            </a:r>
          </a:p>
          <a:p>
            <a:pPr marL="0" indent="0">
              <a:buNone/>
            </a:pPr>
            <a:r>
              <a:rPr lang="en-US" b="1" dirty="0"/>
              <a:t>IBM, SAP, Oracle</a:t>
            </a:r>
            <a:r>
              <a:rPr lang="en-US" dirty="0"/>
              <a:t>: CRM, supply chain, inventory, HR</a:t>
            </a:r>
          </a:p>
          <a:p>
            <a:pPr marL="0" indent="0">
              <a:buNone/>
            </a:pPr>
            <a:r>
              <a:rPr lang="en-US" b="1" dirty="0"/>
              <a:t>Adobe</a:t>
            </a:r>
            <a:r>
              <a:rPr lang="en-US" dirty="0"/>
              <a:t>: marketing, advertisement</a:t>
            </a:r>
          </a:p>
          <a:p>
            <a:pPr marL="0" indent="0">
              <a:buNone/>
            </a:pPr>
            <a:r>
              <a:rPr lang="en-US" b="1" dirty="0"/>
              <a:t>Google, FB, Yandex, Twitter</a:t>
            </a:r>
            <a:r>
              <a:rPr lang="en-US" dirty="0"/>
              <a:t>: the web, search</a:t>
            </a:r>
          </a:p>
          <a:p>
            <a:pPr marL="0" indent="0">
              <a:buNone/>
            </a:pPr>
            <a:r>
              <a:rPr lang="en-US" b="1" dirty="0"/>
              <a:t>Microsoft</a:t>
            </a:r>
            <a:r>
              <a:rPr lang="en-US" dirty="0"/>
              <a:t>: productivity, cloud </a:t>
            </a:r>
          </a:p>
          <a:p>
            <a:pPr marL="0" indent="0">
              <a:buNone/>
            </a:pPr>
            <a:r>
              <a:rPr lang="en-US" b="1" dirty="0"/>
              <a:t>Amazon</a:t>
            </a:r>
            <a:r>
              <a:rPr lang="en-US" dirty="0"/>
              <a:t>: commerce, cloud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400" dirty="0"/>
              <a:t>Each company created major </a:t>
            </a:r>
            <a:r>
              <a:rPr lang="en-US" sz="2400" dirty="0" err="1"/>
              <a:t>DBMSes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B158FD2-5B03-4047-A3EB-14E16A4814A3}"/>
              </a:ext>
            </a:extLst>
          </p:cNvPr>
          <p:cNvSpPr txBox="1">
            <a:spLocks/>
          </p:cNvSpPr>
          <p:nvPr/>
        </p:nvSpPr>
        <p:spPr>
          <a:xfrm>
            <a:off x="65314" y="1598080"/>
            <a:ext cx="8822500" cy="599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dirty="0"/>
              <a:t>Main Market: DB </a:t>
            </a:r>
            <a:r>
              <a:rPr lang="en-US" sz="2800" b="1" i="1" dirty="0"/>
              <a:t>Apps &amp; Services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800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0144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66F8E-D6A6-3147-B9F5-B57FB5E4F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the end of the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D8B34-8A4E-A24A-A091-3BABADD28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" y="1598080"/>
            <a:ext cx="8822500" cy="599339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/>
              <a:t>Main Market: DB </a:t>
            </a:r>
            <a:r>
              <a:rPr lang="en-US" sz="2800" b="1" i="1" dirty="0"/>
              <a:t>Apps &amp; Services</a:t>
            </a:r>
            <a:endParaRPr lang="en-US" sz="2800" dirty="0"/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2050" name="Picture 2" descr="The earth is literally moving less now that everyone is inside">
            <a:extLst>
              <a:ext uri="{FF2B5EF4-FFF2-40B4-BE49-F238E27FC236}">
                <a16:creationId xmlns:a16="http://schemas.microsoft.com/office/drawing/2014/main" id="{B7984299-8185-2F42-82B3-A86EDDC94B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229" b="59322" l="159" r="98413">
                        <a14:foregroundMark x1="35873" y1="46186" x2="635" y2="54661"/>
                        <a14:foregroundMark x1="635" y1="54661" x2="16984" y2="55297"/>
                        <a14:foregroundMark x1="16984" y1="55297" x2="42381" y2="51483"/>
                        <a14:foregroundMark x1="42381" y1="51483" x2="79206" y2="56356"/>
                        <a14:foregroundMark x1="79206" y1="56356" x2="96349" y2="53814"/>
                        <a14:foregroundMark x1="96349" y1="53814" x2="93016" y2="48517"/>
                        <a14:foregroundMark x1="93016" y1="48517" x2="87143" y2="51271"/>
                        <a14:foregroundMark x1="87143" y1="51271" x2="40635" y2="46610"/>
                        <a14:foregroundMark x1="40635" y1="46610" x2="35714" y2="43432"/>
                        <a14:foregroundMark x1="35714" y1="43432" x2="30476" y2="42585"/>
                        <a14:foregroundMark x1="30476" y1="42585" x2="21429" y2="45551"/>
                        <a14:foregroundMark x1="5556" y1="51059" x2="317" y2="54237"/>
                        <a14:foregroundMark x1="317" y1="54237" x2="11429" y2="56992"/>
                        <a14:foregroundMark x1="11429" y1="56992" x2="11587" y2="57203"/>
                        <a14:foregroundMark x1="3968" y1="52754" x2="317" y2="55297"/>
                        <a14:foregroundMark x1="23175" y1="57203" x2="38254" y2="57415"/>
                        <a14:foregroundMark x1="38254" y1="57415" x2="62381" y2="55297"/>
                        <a14:foregroundMark x1="95714" y1="52119" x2="98413" y2="59322"/>
                        <a14:foregroundMark x1="8730" y1="54025" x2="1746" y2="58898"/>
                        <a14:foregroundMark x1="1746" y1="58898" x2="1746" y2="588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004" b="42768"/>
          <a:stretch/>
        </p:blipFill>
        <p:spPr bwMode="auto">
          <a:xfrm>
            <a:off x="-4843" y="5259920"/>
            <a:ext cx="9148843" cy="159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4FB04AA-EF98-AD45-B51C-1E366EF48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86" y="3336815"/>
            <a:ext cx="1791472" cy="68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yft - Wikipedia">
            <a:extLst>
              <a:ext uri="{FF2B5EF4-FFF2-40B4-BE49-F238E27FC236}">
                <a16:creationId xmlns:a16="http://schemas.microsoft.com/office/drawing/2014/main" id="{A10A32D5-3E18-6E4E-9693-5DAB0A756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843" y="2654219"/>
            <a:ext cx="1082897" cy="76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mazon.com: Online Shopping for Electronics, Apparel, Computers ...">
            <a:extLst>
              <a:ext uri="{FF2B5EF4-FFF2-40B4-BE49-F238E27FC236}">
                <a16:creationId xmlns:a16="http://schemas.microsoft.com/office/drawing/2014/main" id="{9F284791-B90D-7945-9E7E-2DD557928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883" y="2518644"/>
            <a:ext cx="1502103" cy="150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he world's leading software development platform · GitHub">
            <a:extLst>
              <a:ext uri="{FF2B5EF4-FFF2-40B4-BE49-F238E27FC236}">
                <a16:creationId xmlns:a16="http://schemas.microsoft.com/office/drawing/2014/main" id="{E0AC76D4-1613-4844-9654-196B68016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488" y="3421271"/>
            <a:ext cx="1613647" cy="84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Yelp - Wikipedia">
            <a:extLst>
              <a:ext uri="{FF2B5EF4-FFF2-40B4-BE49-F238E27FC236}">
                <a16:creationId xmlns:a16="http://schemas.microsoft.com/office/drawing/2014/main" id="{5DFF83C9-1774-0343-A9B7-6F2CCAFD3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578" y="2636019"/>
            <a:ext cx="1613647" cy="78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Seamless (company) - Wikipedia">
            <a:extLst>
              <a:ext uri="{FF2B5EF4-FFF2-40B4-BE49-F238E27FC236}">
                <a16:creationId xmlns:a16="http://schemas.microsoft.com/office/drawing/2014/main" id="{FD1FCB20-9B1E-7343-83B5-077559F73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485" y="3705441"/>
            <a:ext cx="1613647" cy="63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mazon.com: Twitter: Appstore for Android">
            <a:extLst>
              <a:ext uri="{FF2B5EF4-FFF2-40B4-BE49-F238E27FC236}">
                <a16:creationId xmlns:a16="http://schemas.microsoft.com/office/drawing/2014/main" id="{87592B4F-C737-B04F-98AC-EC4E6CBEB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743" y="3849133"/>
            <a:ext cx="658534" cy="65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ow to Set Up iCloud on the iPad">
            <a:extLst>
              <a:ext uri="{FF2B5EF4-FFF2-40B4-BE49-F238E27FC236}">
                <a16:creationId xmlns:a16="http://schemas.microsoft.com/office/drawing/2014/main" id="{EB890466-E958-EE4D-9E32-074D8EDF43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1" t="7264" r="28400" b="7618"/>
          <a:stretch/>
        </p:blipFill>
        <p:spPr bwMode="auto">
          <a:xfrm>
            <a:off x="7730955" y="3452548"/>
            <a:ext cx="1196296" cy="117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81319FA-628D-6648-B4EF-275A79A3E27D}"/>
              </a:ext>
            </a:extLst>
          </p:cNvPr>
          <p:cNvSpPr/>
          <p:nvPr/>
        </p:nvSpPr>
        <p:spPr>
          <a:xfrm>
            <a:off x="1" y="4792852"/>
            <a:ext cx="9144000" cy="6585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</a:rPr>
              <a:t>Database Management Technology</a:t>
            </a:r>
          </a:p>
        </p:txBody>
      </p:sp>
    </p:spTree>
    <p:extLst>
      <p:ext uri="{BB962C8B-B14F-4D97-AF65-F5344CB8AC3E}">
        <p14:creationId xmlns:p14="http://schemas.microsoft.com/office/powerpoint/2010/main" val="8182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7BA52-35EA-7A48-ADA9-7B6EC908B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Tasks for 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95BB1-2C41-CF45-A7F9-D3D40A0F4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Submit reviews for Thursday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Submit Assignment 0 by 9/13 11:59PM EST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w6113.github.io</a:t>
            </a:r>
          </a:p>
        </p:txBody>
      </p:sp>
    </p:spTree>
    <p:extLst>
      <p:ext uri="{BB962C8B-B14F-4D97-AF65-F5344CB8AC3E}">
        <p14:creationId xmlns:p14="http://schemas.microsoft.com/office/powerpoint/2010/main" val="396547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76DB4-93E3-824A-BFFB-723A1EDB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Zoom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6FB496-84C9-A54D-AC8B-78E8892C5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972" y="1507672"/>
            <a:ext cx="6093025" cy="4985202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D1BCC082-A12B-0144-8D7E-D457F230FFC2}"/>
              </a:ext>
            </a:extLst>
          </p:cNvPr>
          <p:cNvSpPr/>
          <p:nvPr/>
        </p:nvSpPr>
        <p:spPr>
          <a:xfrm rot="1870584">
            <a:off x="4767943" y="4572000"/>
            <a:ext cx="892629" cy="283028"/>
          </a:xfrm>
          <a:prstGeom prst="rightArrow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2D70D4E-11E7-6F40-849C-EE44AF2C3020}"/>
              </a:ext>
            </a:extLst>
          </p:cNvPr>
          <p:cNvSpPr/>
          <p:nvPr/>
        </p:nvSpPr>
        <p:spPr>
          <a:xfrm rot="19940664">
            <a:off x="4767944" y="5749883"/>
            <a:ext cx="892629" cy="283028"/>
          </a:xfrm>
          <a:prstGeom prst="rightArrow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A23B98-8CF3-5845-9D01-D74454BD32D2}"/>
              </a:ext>
            </a:extLst>
          </p:cNvPr>
          <p:cNvSpPr txBox="1"/>
          <p:nvPr/>
        </p:nvSpPr>
        <p:spPr>
          <a:xfrm>
            <a:off x="558802" y="2052320"/>
            <a:ext cx="22652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Give a green check when done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2219D1F-529C-5941-8E63-6E836E3CC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39" y="3717666"/>
            <a:ext cx="1151890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72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99373-36E4-A945-B80D-0CB6049A4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Zoom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805A7A-FEA4-4B46-8E5B-BD7E4F4353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78"/>
          <a:stretch/>
        </p:blipFill>
        <p:spPr>
          <a:xfrm>
            <a:off x="4181229" y="1491707"/>
            <a:ext cx="4930626" cy="5001167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519513D5-4015-F34A-8408-60EA98A5E1C9}"/>
              </a:ext>
            </a:extLst>
          </p:cNvPr>
          <p:cNvSpPr/>
          <p:nvPr/>
        </p:nvSpPr>
        <p:spPr>
          <a:xfrm>
            <a:off x="3860800" y="2032172"/>
            <a:ext cx="2138328" cy="631765"/>
          </a:xfrm>
          <a:prstGeom prst="rightArrow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venir Next" panose="020B0503020202020204" pitchFamily="34" charset="0"/>
              </a:rPr>
              <a:t>Uncheck this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91B6B7-6BAB-AF45-BFA8-BEDF1529BABC}"/>
              </a:ext>
            </a:extLst>
          </p:cNvPr>
          <p:cNvSpPr txBox="1"/>
          <p:nvPr/>
        </p:nvSpPr>
        <p:spPr>
          <a:xfrm>
            <a:off x="558802" y="2052320"/>
            <a:ext cx="22652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Give a green check when done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C8A3DD-73C2-0D4C-8164-5B7E98AB4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39" y="3717666"/>
            <a:ext cx="1151890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8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1088D-C550-E447-B6E8-6A38D981A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Zoom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4980F6-E94F-D042-A31D-98132A97B6B0}"/>
              </a:ext>
            </a:extLst>
          </p:cNvPr>
          <p:cNvSpPr txBox="1"/>
          <p:nvPr/>
        </p:nvSpPr>
        <p:spPr>
          <a:xfrm>
            <a:off x="488882" y="2090172"/>
            <a:ext cx="308930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Raise hand	   ⌥y</a:t>
            </a:r>
          </a:p>
          <a:p>
            <a:endParaRPr lang="en-US" sz="2400" dirty="0">
              <a:latin typeface="Avenir Next" panose="020B0503020202020204" pitchFamily="34" charset="0"/>
            </a:endParaRPr>
          </a:p>
          <a:p>
            <a:r>
              <a:rPr lang="en-US" sz="2400" dirty="0">
                <a:latin typeface="Avenir Next" panose="020B0503020202020204" pitchFamily="34" charset="0"/>
              </a:rPr>
              <a:t>Enable Mic 	  space </a:t>
            </a:r>
          </a:p>
          <a:p>
            <a:endParaRPr lang="en-US" sz="24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venir Next" panose="020B0503020202020204" pitchFamily="34" charset="0"/>
                <a:cs typeface="Arial" panose="020B0604020202020204" pitchFamily="34" charset="0"/>
              </a:rPr>
              <a:t>Toggle video	  ⌘</a:t>
            </a:r>
            <a:r>
              <a:rPr lang="en-US" sz="2400" dirty="0">
                <a:latin typeface="Avenir Next" panose="020B0503020202020204" pitchFamily="34" charset="0"/>
              </a:rPr>
              <a:t>⇧V</a:t>
            </a:r>
          </a:p>
          <a:p>
            <a:endParaRPr lang="en-US" sz="24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venir Next" panose="020B0503020202020204" pitchFamily="34" charset="0"/>
                <a:cs typeface="Arial" panose="020B0604020202020204" pitchFamily="34" charset="0"/>
              </a:rPr>
              <a:t>Toggle chat	  ⌘</a:t>
            </a:r>
            <a:r>
              <a:rPr lang="en-US" sz="2400" dirty="0">
                <a:latin typeface="Avenir Next" panose="020B0503020202020204" pitchFamily="34" charset="0"/>
              </a:rPr>
              <a:t>⇧H</a:t>
            </a:r>
            <a:endParaRPr lang="en-US" sz="24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DB3A6CC-1E2E-1142-A50F-58C18E28A0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91"/>
          <a:stretch/>
        </p:blipFill>
        <p:spPr bwMode="auto">
          <a:xfrm>
            <a:off x="4516083" y="1508639"/>
            <a:ext cx="4627917" cy="466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789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28575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dirty="0" smtClean="0">
            <a:solidFill>
              <a:schemeClr val="tx1">
                <a:lumMod val="50000"/>
                <a:lumOff val="50000"/>
              </a:schemeClr>
            </a:solidFill>
            <a:latin typeface="Avenir Next" panose="020B05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smtClean="0">
            <a:latin typeface="Avenir Next" panose="020B0503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BF154AC3-A815-BE40-B629-2D5252A9E010}" vid="{FBB58635-D6C2-9549-8DC4-70725DB0CA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6618</TotalTime>
  <Words>2777</Words>
  <Application>Microsoft Macintosh PowerPoint</Application>
  <PresentationFormat>On-screen Show (4:3)</PresentationFormat>
  <Paragraphs>789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Arial</vt:lpstr>
      <vt:lpstr>Avenir Next</vt:lpstr>
      <vt:lpstr>Calibri</vt:lpstr>
      <vt:lpstr>Consolas</vt:lpstr>
      <vt:lpstr>Office Theme</vt:lpstr>
      <vt:lpstr>Setup Zoom to Look Like This</vt:lpstr>
      <vt:lpstr>Using Zoom</vt:lpstr>
      <vt:lpstr>Participation Protocol</vt:lpstr>
      <vt:lpstr>PowerPoint Presentation</vt:lpstr>
      <vt:lpstr>PowerPoint Presentation</vt:lpstr>
      <vt:lpstr>Participation Protocol</vt:lpstr>
      <vt:lpstr>Using Zoom</vt:lpstr>
      <vt:lpstr>Using Zoom</vt:lpstr>
      <vt:lpstr>Using Zoom</vt:lpstr>
      <vt:lpstr>Using Zoom</vt:lpstr>
      <vt:lpstr>COMS W6113 Topics in  Database Research</vt:lpstr>
      <vt:lpstr>Database Research</vt:lpstr>
      <vt:lpstr>Database Research</vt:lpstr>
      <vt:lpstr>This Course</vt:lpstr>
      <vt:lpstr>Course Topics</vt:lpstr>
      <vt:lpstr>Course Topics</vt:lpstr>
      <vt:lpstr>What you will do</vt:lpstr>
      <vt:lpstr>Project</vt:lpstr>
      <vt:lpstr>Reproduce (&amp; Extend)</vt:lpstr>
      <vt:lpstr>Research Project</vt:lpstr>
      <vt:lpstr>Project Overview</vt:lpstr>
      <vt:lpstr>Project Timeline</vt:lpstr>
      <vt:lpstr>Programming Assignments</vt:lpstr>
      <vt:lpstr>Class Format</vt:lpstr>
      <vt:lpstr>Reviews</vt:lpstr>
      <vt:lpstr>Reviews</vt:lpstr>
      <vt:lpstr>Presentation</vt:lpstr>
      <vt:lpstr>Recitation</vt:lpstr>
      <vt:lpstr>Who am I?</vt:lpstr>
      <vt:lpstr>Logistics</vt:lpstr>
      <vt:lpstr>Prereqs</vt:lpstr>
      <vt:lpstr>Relationship with other DB classes</vt:lpstr>
      <vt:lpstr>Enrollment</vt:lpstr>
      <vt:lpstr>Grading</vt:lpstr>
      <vt:lpstr>Breakout: Getting to know each other</vt:lpstr>
      <vt:lpstr>5 min Break</vt:lpstr>
      <vt:lpstr>Short DB History</vt:lpstr>
      <vt:lpstr>What is a Database?</vt:lpstr>
      <vt:lpstr>60s Hierarchical Model</vt:lpstr>
      <vt:lpstr>60s Hierarchical Model</vt:lpstr>
      <vt:lpstr>60s Hierarchical Model</vt:lpstr>
      <vt:lpstr>60s Hierarchical Model</vt:lpstr>
      <vt:lpstr>60s Network Model (CODASYL)</vt:lpstr>
      <vt:lpstr>60s Network Model</vt:lpstr>
      <vt:lpstr>60s Network Model</vt:lpstr>
      <vt:lpstr>60s Network Model</vt:lpstr>
      <vt:lpstr>70s Relational Model</vt:lpstr>
      <vt:lpstr>70s Relational Model</vt:lpstr>
      <vt:lpstr>70s Relational Model</vt:lpstr>
      <vt:lpstr>70s Relational Model</vt:lpstr>
      <vt:lpstr>70s Will it run?</vt:lpstr>
      <vt:lpstr>80s Will it Sell?</vt:lpstr>
      <vt:lpstr>80s Object Oriented DBMS</vt:lpstr>
      <vt:lpstr>80s Object Oriented DBMS</vt:lpstr>
      <vt:lpstr>80s Object Oriented DBMS</vt:lpstr>
      <vt:lpstr>90s More Money</vt:lpstr>
      <vt:lpstr>00s Data Warehouses aka OLAP</vt:lpstr>
      <vt:lpstr>00s The Internet</vt:lpstr>
      <vt:lpstr>10s NewSQL</vt:lpstr>
      <vt:lpstr>10s Cloud Databases</vt:lpstr>
      <vt:lpstr>10s Specialized DBs</vt:lpstr>
      <vt:lpstr>10s Specialized DBs</vt:lpstr>
      <vt:lpstr>10s DBs for X</vt:lpstr>
      <vt:lpstr>At the end of the day</vt:lpstr>
      <vt:lpstr>At the end of the day</vt:lpstr>
      <vt:lpstr>Your Tasks for 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COMS W6998 SYSTEMS FOR HUMAN DATA INTERACTION</dc:title>
  <dc:creator>Microsoft Office User</dc:creator>
  <cp:lastModifiedBy>Microsoft Office User</cp:lastModifiedBy>
  <cp:revision>211</cp:revision>
  <dcterms:created xsi:type="dcterms:W3CDTF">2020-01-20T15:54:50Z</dcterms:created>
  <dcterms:modified xsi:type="dcterms:W3CDTF">2020-09-08T05:43:09Z</dcterms:modified>
</cp:coreProperties>
</file>